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4"/>
  </p:notesMasterIdLst>
  <p:sldIdLst>
    <p:sldId id="265" r:id="rId2"/>
    <p:sldId id="268" r:id="rId3"/>
  </p:sldIdLst>
  <p:sldSz cx="7772400" cy="10058400"/>
  <p:notesSz cx="7010400" cy="9296400"/>
  <p:custDataLst>
    <p:tags r:id="rId5"/>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84" userDrawn="1">
          <p15:clr>
            <a:srgbClr val="A4A3A4"/>
          </p15:clr>
        </p15:guide>
        <p15:guide id="2" pos="2424" userDrawn="1">
          <p15:clr>
            <a:srgbClr val="A4A3A4"/>
          </p15:clr>
        </p15:guide>
        <p15:guide id="3" pos="4704" userDrawn="1">
          <p15:clr>
            <a:srgbClr val="A4A3A4"/>
          </p15:clr>
        </p15:guide>
        <p15:guide id="4" orient="horz" pos="3744" userDrawn="1">
          <p15:clr>
            <a:srgbClr val="A4A3A4"/>
          </p15:clr>
        </p15:guide>
        <p15:guide id="5" pos="192" userDrawn="1">
          <p15:clr>
            <a:srgbClr val="A4A3A4"/>
          </p15:clr>
        </p15:guide>
        <p15:guide id="6" pos="2472" userDrawn="1">
          <p15:clr>
            <a:srgbClr val="A4A3A4"/>
          </p15:clr>
        </p15:guide>
        <p15:guide id="7" orient="horz" pos="3360" userDrawn="1">
          <p15:clr>
            <a:srgbClr val="A4A3A4"/>
          </p15:clr>
        </p15:guide>
        <p15:guide id="8" orient="horz" pos="4296" userDrawn="1">
          <p15:clr>
            <a:srgbClr val="A4A3A4"/>
          </p15:clr>
        </p15:guide>
        <p15:guide id="9" orient="horz" pos="4344" userDrawn="1">
          <p15:clr>
            <a:srgbClr val="A4A3A4"/>
          </p15:clr>
        </p15:guide>
        <p15:guide id="10" orient="horz" pos="4944" userDrawn="1">
          <p15:clr>
            <a:srgbClr val="A4A3A4"/>
          </p15:clr>
        </p15:guide>
        <p15:guide id="11" orient="horz" pos="6024" userDrawn="1">
          <p15:clr>
            <a:srgbClr val="A4A3A4"/>
          </p15:clr>
        </p15:guide>
        <p15:guide id="12" orient="horz" pos="408" userDrawn="1">
          <p15:clr>
            <a:srgbClr val="A4A3A4"/>
          </p15:clr>
        </p15:guide>
        <p15:guide id="13" orient="horz" pos="2880" userDrawn="1">
          <p15:clr>
            <a:srgbClr val="A4A3A4"/>
          </p15:clr>
        </p15:guide>
        <p15:guide id="14" orient="horz" pos="5496" userDrawn="1">
          <p15:clr>
            <a:srgbClr val="A4A3A4"/>
          </p15:clr>
        </p15:guide>
        <p15:guide id="15" orient="horz" pos="4896" userDrawn="1">
          <p15:clr>
            <a:srgbClr val="A4A3A4"/>
          </p15:clr>
        </p15:guide>
        <p15:guide id="16" orient="horz" pos="2280" userDrawn="1">
          <p15:clr>
            <a:srgbClr val="A4A3A4"/>
          </p15:clr>
        </p15:guide>
        <p15:guide id="17" orient="horz" pos="2160" userDrawn="1">
          <p15:clr>
            <a:srgbClr val="A4A3A4"/>
          </p15:clr>
        </p15:guide>
        <p15:guide id="18" orient="horz" pos="1632" userDrawn="1">
          <p15:clr>
            <a:srgbClr val="A4A3A4"/>
          </p15:clr>
        </p15:guide>
        <p15:guide id="19" orient="horz" pos="1584" userDrawn="1">
          <p15:clr>
            <a:srgbClr val="A4A3A4"/>
          </p15:clr>
        </p15:guide>
        <p15:guide id="20" orient="horz" pos="3000" userDrawn="1">
          <p15:clr>
            <a:srgbClr val="A4A3A4"/>
          </p15:clr>
        </p15:guide>
        <p15:guide id="21" orient="horz" pos="266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5C7A"/>
    <a:srgbClr val="DA5C09"/>
    <a:srgbClr val="F8F8F8"/>
    <a:srgbClr val="1C2C3B"/>
    <a:srgbClr val="203140"/>
    <a:srgbClr val="2E4057"/>
    <a:srgbClr val="FCFCFC"/>
    <a:srgbClr val="FEFEF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98AA38-7CE1-4D5A-97D0-7025A72DEDFA}" v="11" dt="2026-07-23T18:12:27.3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612" autoAdjust="0"/>
    <p:restoredTop sz="96081" autoAdjust="0"/>
  </p:normalViewPr>
  <p:slideViewPr>
    <p:cSldViewPr snapToGrid="0" snapToObjects="1">
      <p:cViewPr varScale="1">
        <p:scale>
          <a:sx n="81" d="100"/>
          <a:sy n="81" d="100"/>
        </p:scale>
        <p:origin x="9235" y="67"/>
      </p:cViewPr>
      <p:guideLst>
        <p:guide orient="horz" pos="384"/>
        <p:guide pos="2424"/>
        <p:guide pos="4704"/>
        <p:guide orient="horz" pos="3744"/>
        <p:guide pos="192"/>
        <p:guide pos="2472"/>
        <p:guide orient="horz" pos="3360"/>
        <p:guide orient="horz" pos="4296"/>
        <p:guide orient="horz" pos="4344"/>
        <p:guide orient="horz" pos="4944"/>
        <p:guide orient="horz" pos="6024"/>
        <p:guide orient="horz" pos="408"/>
        <p:guide orient="horz" pos="2880"/>
        <p:guide orient="horz" pos="5496"/>
        <p:guide orient="horz" pos="4896"/>
        <p:guide orient="horz" pos="2280"/>
        <p:guide orient="horz" pos="2160"/>
        <p:guide orient="horz" pos="1632"/>
        <p:guide orient="horz" pos="1584"/>
        <p:guide orient="horz" pos="3000"/>
        <p:guide orient="horz" pos="2664"/>
      </p:guideLst>
    </p:cSldViewPr>
  </p:slideViewPr>
  <p:notesTextViewPr>
    <p:cViewPr>
      <p:scale>
        <a:sx n="150" d="100"/>
        <a:sy n="15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tags" Target="tags/tag1.xml"/><Relationship Id="rId10" Type="http://schemas.microsoft.com/office/2016/11/relationships/changesInfo" Target="changesInfos/changesInfo1.xml"/><Relationship Id="rId4" Type="http://schemas.openxmlformats.org/officeDocument/2006/relationships/notesMaster" Target="notesMasters/notesMaster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lliam Gonzalez" userId="a8525fa8-c4f1-48b1-946d-c235596fc34d" providerId="ADAL" clId="{52916CB3-99FD-4522-B167-C9254BD5DF5A}"/>
    <pc:docChg chg="modSld">
      <pc:chgData name="William Gonzalez" userId="a8525fa8-c4f1-48b1-946d-c235596fc34d" providerId="ADAL" clId="{52916CB3-99FD-4522-B167-C9254BD5DF5A}" dt="2026-07-23T18:12:27.332" v="9"/>
      <pc:docMkLst>
        <pc:docMk/>
      </pc:docMkLst>
      <pc:sldChg chg="modSp">
        <pc:chgData name="William Gonzalez" userId="a8525fa8-c4f1-48b1-946d-c235596fc34d" providerId="ADAL" clId="{52916CB3-99FD-4522-B167-C9254BD5DF5A}" dt="2026-07-23T18:12:27.332" v="9"/>
        <pc:sldMkLst>
          <pc:docMk/>
          <pc:sldMk cId="799174005" sldId="265"/>
        </pc:sldMkLst>
        <pc:spChg chg="mod">
          <ac:chgData name="William Gonzalez" userId="a8525fa8-c4f1-48b1-946d-c235596fc34d" providerId="ADAL" clId="{52916CB3-99FD-4522-B167-C9254BD5DF5A}" dt="2026-07-23T18:12:27.332" v="9"/>
          <ac:spMkLst>
            <pc:docMk/>
            <pc:sldMk cId="799174005" sldId="265"/>
            <ac:spMk id="321" creationId="{00000000-0000-0000-0000-000000000000}"/>
          </ac:spMkLst>
        </pc:spChg>
        <pc:spChg chg="mod">
          <ac:chgData name="William Gonzalez" userId="a8525fa8-c4f1-48b1-946d-c235596fc34d" providerId="ADAL" clId="{52916CB3-99FD-4522-B167-C9254BD5DF5A}" dt="2026-07-23T18:01:54.682" v="4"/>
          <ac:spMkLst>
            <pc:docMk/>
            <pc:sldMk cId="799174005" sldId="265"/>
            <ac:spMk id="32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1FACB578-A911-074A-9DF8-59EE4123711A}" type="datetimeFigureOut">
              <a:rPr lang="en-US" smtClean="0"/>
              <a:t>7/23/2026</a:t>
            </a:fld>
            <a:endParaRPr lang="en-US"/>
          </a:p>
        </p:txBody>
      </p:sp>
      <p:sp>
        <p:nvSpPr>
          <p:cNvPr id="4" name="Slide Image Placeholder 3"/>
          <p:cNvSpPr>
            <a:spLocks noGrp="1" noRot="1" noChangeAspect="1"/>
          </p:cNvSpPr>
          <p:nvPr>
            <p:ph type="sldImg" idx="2"/>
          </p:nvPr>
        </p:nvSpPr>
        <p:spPr>
          <a:xfrm>
            <a:off x="2293938" y="1162050"/>
            <a:ext cx="242252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0F06DEDF-5B91-824A-ADFE-F901EBF43CB3}" type="slidenum">
              <a:rPr lang="en-US" smtClean="0"/>
              <a:t>‹#›</a:t>
            </a:fld>
            <a:endParaRPr lang="en-US"/>
          </a:p>
        </p:txBody>
      </p:sp>
    </p:spTree>
    <p:extLst>
      <p:ext uri="{BB962C8B-B14F-4D97-AF65-F5344CB8AC3E}">
        <p14:creationId xmlns:p14="http://schemas.microsoft.com/office/powerpoint/2010/main" val="35306265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06DEDF-5B91-824A-ADFE-F901EBF43CB3}" type="slidenum">
              <a:rPr lang="en-US" smtClean="0"/>
              <a:t>1</a:t>
            </a:fld>
            <a:endParaRPr lang="en-US"/>
          </a:p>
        </p:txBody>
      </p:sp>
    </p:spTree>
    <p:extLst>
      <p:ext uri="{BB962C8B-B14F-4D97-AF65-F5344CB8AC3E}">
        <p14:creationId xmlns:p14="http://schemas.microsoft.com/office/powerpoint/2010/main" val="32451278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hyperlink" Target="http://www.nms-capital.com/" TargetMode="Externa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5.jpeg"/><Relationship Id="rId4" Type="http://schemas.openxmlformats.org/officeDocument/2006/relationships/hyperlink" Target="http://www.nms-capital.com/"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3F046CA-0718-F07E-C252-F835F4A5432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5597"/>
          <a:stretch>
            <a:fillRect/>
          </a:stretch>
        </p:blipFill>
        <p:spPr>
          <a:xfrm>
            <a:off x="0" y="7840133"/>
            <a:ext cx="7772400" cy="2218263"/>
          </a:xfrm>
          <a:prstGeom prst="rect">
            <a:avLst/>
          </a:prstGeom>
          <a:ln>
            <a:noFill/>
          </a:ln>
        </p:spPr>
      </p:pic>
      <p:pic>
        <p:nvPicPr>
          <p:cNvPr id="7" name="Picture 6" descr="A picture containing outdoor, building, large, water  Description automatically generated">
            <a:extLst>
              <a:ext uri="{FF2B5EF4-FFF2-40B4-BE49-F238E27FC236}">
                <a16:creationId xmlns:a16="http://schemas.microsoft.com/office/drawing/2014/main" id="{7AA2D2B2-CBFC-B3C4-BFE2-87EA0A776CF4}"/>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0" y="0"/>
            <a:ext cx="7772400" cy="1463040"/>
          </a:xfrm>
          <a:prstGeom prst="rect">
            <a:avLst/>
          </a:prstGeom>
        </p:spPr>
      </p:pic>
      <p:sp>
        <p:nvSpPr>
          <p:cNvPr id="8" name="Subtitle 2">
            <a:extLst>
              <a:ext uri="{FF2B5EF4-FFF2-40B4-BE49-F238E27FC236}">
                <a16:creationId xmlns:a16="http://schemas.microsoft.com/office/drawing/2014/main" id="{68A093CD-3951-9E9B-1D9A-4BD0A2668454}"/>
              </a:ext>
            </a:extLst>
          </p:cNvPr>
          <p:cNvSpPr txBox="1">
            <a:spLocks/>
          </p:cNvSpPr>
          <p:nvPr userDrawn="1"/>
        </p:nvSpPr>
        <p:spPr>
          <a:xfrm>
            <a:off x="900794" y="640080"/>
            <a:ext cx="5970813" cy="713232"/>
          </a:xfrm>
          <a:prstGeom prst="rect">
            <a:avLst/>
          </a:prstGeom>
        </p:spPr>
        <p:txBody>
          <a:bodyPr lIns="0" tIns="0" rIns="0" bIns="0">
            <a:normAutofit/>
          </a:bodyPr>
          <a:lstStyle>
            <a:lvl1pPr marL="194310" indent="-194310" algn="l" defTabSz="777240" rtl="0" eaLnBrk="1" latinLnBrk="0" hangingPunct="1">
              <a:lnSpc>
                <a:spcPct val="120000"/>
              </a:lnSpc>
              <a:spcBef>
                <a:spcPts val="850"/>
              </a:spcBef>
              <a:buFont typeface="Arial" panose="020B0604020202020204" pitchFamily="34" charset="0"/>
              <a:buChar char="•"/>
              <a:defRPr sz="900" kern="1200">
                <a:solidFill>
                  <a:srgbClr val="2E4057"/>
                </a:solidFill>
                <a:latin typeface="Fira Sans" panose="020B0503050000020004" pitchFamily="34" charset="0"/>
                <a:ea typeface="+mn-ea"/>
                <a:cs typeface="+mn-cs"/>
              </a:defRPr>
            </a:lvl1pPr>
            <a:lvl2pPr marL="582930" indent="-194310" algn="l" defTabSz="777240" rtl="0" eaLnBrk="1" latinLnBrk="0" hangingPunct="1">
              <a:lnSpc>
                <a:spcPct val="120000"/>
              </a:lnSpc>
              <a:spcBef>
                <a:spcPts val="425"/>
              </a:spcBef>
              <a:buFont typeface="Arial" panose="020B0604020202020204" pitchFamily="34" charset="0"/>
              <a:buChar char="•"/>
              <a:defRPr sz="900" kern="1200">
                <a:solidFill>
                  <a:srgbClr val="2E4057"/>
                </a:solidFill>
                <a:latin typeface="Fira Sans" panose="020B0503050000020004" pitchFamily="34" charset="0"/>
                <a:ea typeface="+mn-ea"/>
                <a:cs typeface="+mn-cs"/>
              </a:defRPr>
            </a:lvl2pPr>
            <a:lvl3pPr marL="971550" indent="-194310" algn="l" defTabSz="777240" rtl="0" eaLnBrk="1" latinLnBrk="0" hangingPunct="1">
              <a:lnSpc>
                <a:spcPct val="120000"/>
              </a:lnSpc>
              <a:spcBef>
                <a:spcPts val="425"/>
              </a:spcBef>
              <a:buFont typeface="Arial" panose="020B0604020202020204" pitchFamily="34" charset="0"/>
              <a:buChar char="•"/>
              <a:defRPr sz="900" kern="1200">
                <a:solidFill>
                  <a:srgbClr val="2E4057"/>
                </a:solidFill>
                <a:latin typeface="Fira Sans" panose="020B0503050000020004" pitchFamily="34" charset="0"/>
                <a:ea typeface="+mn-ea"/>
                <a:cs typeface="+mn-cs"/>
              </a:defRPr>
            </a:lvl3pPr>
            <a:lvl4pPr marL="1360170" indent="-194310" algn="l" defTabSz="777240" rtl="0" eaLnBrk="1" latinLnBrk="0" hangingPunct="1">
              <a:lnSpc>
                <a:spcPct val="120000"/>
              </a:lnSpc>
              <a:spcBef>
                <a:spcPts val="425"/>
              </a:spcBef>
              <a:buFont typeface="Arial" panose="020B0604020202020204" pitchFamily="34" charset="0"/>
              <a:buChar char="•"/>
              <a:defRPr sz="900" kern="1200">
                <a:solidFill>
                  <a:srgbClr val="2E4057"/>
                </a:solidFill>
                <a:latin typeface="Fira Sans" panose="020B0503050000020004" pitchFamily="34" charset="0"/>
                <a:ea typeface="+mn-ea"/>
                <a:cs typeface="+mn-cs"/>
              </a:defRPr>
            </a:lvl4pPr>
            <a:lvl5pPr marL="1748790" indent="-194310" algn="l" defTabSz="777240" rtl="0" eaLnBrk="1" latinLnBrk="0" hangingPunct="1">
              <a:lnSpc>
                <a:spcPct val="120000"/>
              </a:lnSpc>
              <a:spcBef>
                <a:spcPts val="425"/>
              </a:spcBef>
              <a:buFont typeface="Arial" panose="020B0604020202020204" pitchFamily="34" charset="0"/>
              <a:buChar char="•"/>
              <a:defRPr sz="900" kern="1200">
                <a:solidFill>
                  <a:srgbClr val="2E4057"/>
                </a:solidFill>
                <a:latin typeface="Fira Sans" panose="020B0503050000020004" pitchFamily="34" charset="0"/>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lgn="ctr">
              <a:lnSpc>
                <a:spcPct val="110000"/>
              </a:lnSpc>
              <a:buNone/>
            </a:pPr>
            <a:r>
              <a:rPr lang="en-US" sz="1000" dirty="0">
                <a:solidFill>
                  <a:schemeClr val="bg1"/>
                </a:solidFill>
              </a:rPr>
              <a:t>NMS Capital is a private investment firm specializing in strategic equity investments of leading middle market business services and healthcare services companies. We are partners and stewards focused on helping companies and their owners realize their potential.</a:t>
            </a:r>
          </a:p>
        </p:txBody>
      </p:sp>
      <p:pic>
        <p:nvPicPr>
          <p:cNvPr id="9" name="Graphic 8">
            <a:extLst>
              <a:ext uri="{FF2B5EF4-FFF2-40B4-BE49-F238E27FC236}">
                <a16:creationId xmlns:a16="http://schemas.microsoft.com/office/drawing/2014/main" id="{5F91C118-A944-25AB-1528-7BC7A254E1F3}"/>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2207079" y="237744"/>
            <a:ext cx="3358243" cy="313205"/>
          </a:xfrm>
          <a:prstGeom prst="rect">
            <a:avLst/>
          </a:prstGeom>
        </p:spPr>
      </p:pic>
      <p:sp>
        <p:nvSpPr>
          <p:cNvPr id="10" name="TextBox 9">
            <a:extLst>
              <a:ext uri="{FF2B5EF4-FFF2-40B4-BE49-F238E27FC236}">
                <a16:creationId xmlns:a16="http://schemas.microsoft.com/office/drawing/2014/main" id="{21450040-E4E2-9BA3-F293-AC77225F0A99}"/>
              </a:ext>
            </a:extLst>
          </p:cNvPr>
          <p:cNvSpPr txBox="1"/>
          <p:nvPr userDrawn="1"/>
        </p:nvSpPr>
        <p:spPr>
          <a:xfrm>
            <a:off x="395628" y="9692159"/>
            <a:ext cx="1999535" cy="271244"/>
          </a:xfrm>
          <a:prstGeom prst="rect">
            <a:avLst/>
          </a:prstGeom>
        </p:spPr>
        <p:txBody>
          <a:bodyPr vert="horz" wrap="square" lIns="91440" tIns="45720" rIns="91440" bIns="45720" rtlCol="0">
            <a:normAutofit/>
          </a:bodyPr>
          <a:lstStyle/>
          <a:p>
            <a:pPr>
              <a:lnSpc>
                <a:spcPct val="120000"/>
              </a:lnSpc>
            </a:pPr>
            <a:r>
              <a:rPr lang="en-US" sz="900" dirty="0">
                <a:solidFill>
                  <a:schemeClr val="bg1"/>
                </a:solidFill>
                <a:latin typeface="Fira Code" panose="020B0809050000020004" pitchFamily="49" charset="0"/>
                <a:ea typeface="Fira Code" panose="020B0809050000020004" pitchFamily="49" charset="0"/>
                <a:cs typeface="Fira Code" panose="020B0809050000020004" pitchFamily="49" charset="0"/>
                <a:hlinkClick r:id="rId5"/>
              </a:rPr>
              <a:t>www.nms-capital.com</a:t>
            </a:r>
            <a:endParaRPr lang="en-US" sz="900" dirty="0">
              <a:solidFill>
                <a:schemeClr val="bg1"/>
              </a:solidFill>
              <a:latin typeface="Fira Code" panose="020B0809050000020004" pitchFamily="49" charset="0"/>
              <a:ea typeface="Fira Code" panose="020B0809050000020004" pitchFamily="49" charset="0"/>
              <a:cs typeface="Fira Code" panose="020B0809050000020004" pitchFamily="49" charset="0"/>
            </a:endParaRPr>
          </a:p>
        </p:txBody>
      </p:sp>
    </p:spTree>
    <p:extLst>
      <p:ext uri="{BB962C8B-B14F-4D97-AF65-F5344CB8AC3E}">
        <p14:creationId xmlns:p14="http://schemas.microsoft.com/office/powerpoint/2010/main" val="35091348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endParaRPr lang="en-US" dirty="0"/>
          </a:p>
        </p:txBody>
      </p:sp>
      <p:sp>
        <p:nvSpPr>
          <p:cNvPr id="3" name="Content Placeholder 2"/>
          <p:cNvSpPr>
            <a:spLocks noGrp="1"/>
          </p:cNvSpPr>
          <p:nvPr>
            <p:ph idx="1"/>
          </p:nvPr>
        </p:nvSpPr>
        <p:spPr>
          <a:xfrm>
            <a:off x="3304282" y="1448226"/>
            <a:ext cx="3934778" cy="7147983"/>
          </a:xfrm>
        </p:spPr>
        <p:txBody>
          <a:bodyPr/>
          <a:lstStyle>
            <a:lvl1pPr>
              <a:defRPr sz="2720"/>
            </a:lvl1pPr>
            <a:lvl2pPr>
              <a:defRPr sz="2380"/>
            </a:lvl2pPr>
            <a:lvl3pPr>
              <a:defRPr sz="204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4E72D0B6-1D7B-054E-8338-FB6C79FD1C68}" type="datetimeFigureOut">
              <a:rPr lang="en-US" smtClean="0"/>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F1CBB2-B0F8-BF45-A3DA-46FAB4F826C0}" type="slidenum">
              <a:rPr lang="en-US" smtClean="0"/>
              <a:t>‹#›</a:t>
            </a:fld>
            <a:endParaRPr lang="en-US"/>
          </a:p>
        </p:txBody>
      </p:sp>
    </p:spTree>
    <p:extLst>
      <p:ext uri="{BB962C8B-B14F-4D97-AF65-F5344CB8AC3E}">
        <p14:creationId xmlns:p14="http://schemas.microsoft.com/office/powerpoint/2010/main" val="501014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2" y="1448226"/>
            <a:ext cx="3934778" cy="7147983"/>
          </a:xfrm>
        </p:spPr>
        <p:txBody>
          <a:bodyPr anchor="t"/>
          <a:lstStyle>
            <a:lvl1pPr marL="0" indent="0">
              <a:buNone/>
              <a:defRPr sz="2720"/>
            </a:lvl1pPr>
            <a:lvl2pPr marL="388620" indent="0">
              <a:buNone/>
              <a:defRPr sz="2380"/>
            </a:lvl2pPr>
            <a:lvl3pPr marL="777240" indent="0">
              <a:buNone/>
              <a:defRPr sz="2040"/>
            </a:lvl3pPr>
            <a:lvl4pPr marL="1165860" indent="0">
              <a:buNone/>
              <a:defRPr sz="1700"/>
            </a:lvl4pPr>
            <a:lvl5pPr marL="1554480" indent="0">
              <a:buNone/>
              <a:defRPr sz="1700"/>
            </a:lvl5pPr>
            <a:lvl6pPr marL="1943100" indent="0">
              <a:buNone/>
              <a:defRPr sz="1700"/>
            </a:lvl6pPr>
            <a:lvl7pPr marL="2331720" indent="0">
              <a:buNone/>
              <a:defRPr sz="1700"/>
            </a:lvl7pPr>
            <a:lvl8pPr marL="2720340" indent="0">
              <a:buNone/>
              <a:defRPr sz="1700"/>
            </a:lvl8pPr>
            <a:lvl9pPr marL="3108960" indent="0">
              <a:buNone/>
              <a:defRPr sz="1700"/>
            </a:lvl9pPr>
          </a:lstStyle>
          <a:p>
            <a:r>
              <a:rPr lang="en-US"/>
              <a:t>Click icon to add picture</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4E72D0B6-1D7B-054E-8338-FB6C79FD1C68}" type="datetimeFigureOut">
              <a:rPr lang="en-US" smtClean="0"/>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F1CBB2-B0F8-BF45-A3DA-46FAB4F826C0}" type="slidenum">
              <a:rPr lang="en-US" smtClean="0"/>
              <a:t>‹#›</a:t>
            </a:fld>
            <a:endParaRPr lang="en-US"/>
          </a:p>
        </p:txBody>
      </p:sp>
    </p:spTree>
    <p:extLst>
      <p:ext uri="{BB962C8B-B14F-4D97-AF65-F5344CB8AC3E}">
        <p14:creationId xmlns:p14="http://schemas.microsoft.com/office/powerpoint/2010/main" val="36382816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72D0B6-1D7B-054E-8338-FB6C79FD1C68}"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F1CBB2-B0F8-BF45-A3DA-46FAB4F826C0}" type="slidenum">
              <a:rPr lang="en-US" smtClean="0"/>
              <a:t>‹#›</a:t>
            </a:fld>
            <a:endParaRPr lang="en-US"/>
          </a:p>
        </p:txBody>
      </p:sp>
    </p:spTree>
    <p:extLst>
      <p:ext uri="{BB962C8B-B14F-4D97-AF65-F5344CB8AC3E}">
        <p14:creationId xmlns:p14="http://schemas.microsoft.com/office/powerpoint/2010/main" val="20620252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4" y="535517"/>
            <a:ext cx="1675924"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3" y="535517"/>
            <a:ext cx="4930616" cy="85240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72D0B6-1D7B-054E-8338-FB6C79FD1C68}"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F1CBB2-B0F8-BF45-A3DA-46FAB4F826C0}" type="slidenum">
              <a:rPr lang="en-US" smtClean="0"/>
              <a:t>‹#›</a:t>
            </a:fld>
            <a:endParaRPr lang="en-US"/>
          </a:p>
        </p:txBody>
      </p:sp>
    </p:spTree>
    <p:extLst>
      <p:ext uri="{BB962C8B-B14F-4D97-AF65-F5344CB8AC3E}">
        <p14:creationId xmlns:p14="http://schemas.microsoft.com/office/powerpoint/2010/main" val="3909378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BB2A59B-5416-B0E9-2171-29F5597DC710}"/>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2654"/>
          <a:stretch/>
        </p:blipFill>
        <p:spPr>
          <a:xfrm>
            <a:off x="0" y="0"/>
            <a:ext cx="7772400" cy="876300"/>
          </a:xfrm>
          <a:prstGeom prst="rect">
            <a:avLst/>
          </a:prstGeom>
        </p:spPr>
      </p:pic>
      <p:pic>
        <p:nvPicPr>
          <p:cNvPr id="3" name="Graphic 2">
            <a:extLst>
              <a:ext uri="{FF2B5EF4-FFF2-40B4-BE49-F238E27FC236}">
                <a16:creationId xmlns:a16="http://schemas.microsoft.com/office/drawing/2014/main" id="{68A51CE2-EA40-3823-2733-15867007A4E8}"/>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2864605" y="145035"/>
            <a:ext cx="2043191" cy="190557"/>
          </a:xfrm>
          <a:prstGeom prst="rect">
            <a:avLst/>
          </a:prstGeom>
        </p:spPr>
      </p:pic>
      <p:sp>
        <p:nvSpPr>
          <p:cNvPr id="4" name="Rectangle 3">
            <a:extLst>
              <a:ext uri="{FF2B5EF4-FFF2-40B4-BE49-F238E27FC236}">
                <a16:creationId xmlns:a16="http://schemas.microsoft.com/office/drawing/2014/main" id="{FAAD3AC2-47CE-FC3A-E29B-1503FC7A08D1}"/>
              </a:ext>
            </a:extLst>
          </p:cNvPr>
          <p:cNvSpPr/>
          <p:nvPr userDrawn="1"/>
        </p:nvSpPr>
        <p:spPr>
          <a:xfrm>
            <a:off x="0" y="9793219"/>
            <a:ext cx="7772400" cy="265181"/>
          </a:xfrm>
          <a:prstGeom prst="rect">
            <a:avLst/>
          </a:prstGeom>
          <a:solidFill>
            <a:srgbClr val="2E4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 name="Group 9">
            <a:extLst>
              <a:ext uri="{FF2B5EF4-FFF2-40B4-BE49-F238E27FC236}">
                <a16:creationId xmlns:a16="http://schemas.microsoft.com/office/drawing/2014/main" id="{3D0C77B4-3E07-5A7D-4073-E703959E4203}"/>
              </a:ext>
            </a:extLst>
          </p:cNvPr>
          <p:cNvGrpSpPr/>
          <p:nvPr userDrawn="1"/>
        </p:nvGrpSpPr>
        <p:grpSpPr>
          <a:xfrm>
            <a:off x="2510997" y="9864298"/>
            <a:ext cx="2947412" cy="226046"/>
            <a:chOff x="2510997" y="9864298"/>
            <a:chExt cx="2947412" cy="226046"/>
          </a:xfrm>
        </p:grpSpPr>
        <p:pic>
          <p:nvPicPr>
            <p:cNvPr id="11" name="Graphic 10">
              <a:extLst>
                <a:ext uri="{FF2B5EF4-FFF2-40B4-BE49-F238E27FC236}">
                  <a16:creationId xmlns:a16="http://schemas.microsoft.com/office/drawing/2014/main" id="{E7504162-1DD8-4DFE-4598-61D723B262E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510997" y="9869952"/>
              <a:ext cx="1299218" cy="121171"/>
            </a:xfrm>
            <a:prstGeom prst="rect">
              <a:avLst/>
            </a:prstGeom>
          </p:spPr>
        </p:pic>
        <p:sp>
          <p:nvSpPr>
            <p:cNvPr id="12" name="Title 1">
              <a:extLst>
                <a:ext uri="{FF2B5EF4-FFF2-40B4-BE49-F238E27FC236}">
                  <a16:creationId xmlns:a16="http://schemas.microsoft.com/office/drawing/2014/main" id="{0B324183-0732-C02B-903C-9D9CFC5F3212}"/>
                </a:ext>
              </a:extLst>
            </p:cNvPr>
            <p:cNvSpPr txBox="1">
              <a:spLocks/>
            </p:cNvSpPr>
            <p:nvPr/>
          </p:nvSpPr>
          <p:spPr>
            <a:xfrm>
              <a:off x="3701677" y="9864298"/>
              <a:ext cx="1756732" cy="226046"/>
            </a:xfrm>
            <a:prstGeom prst="rect">
              <a:avLst/>
            </a:prstGeom>
          </p:spPr>
          <p:txBody>
            <a:bodyPr vert="horz" lIns="0" tIns="0" rIns="0" bIns="0" rtlCol="0" anchor="t">
              <a:normAutofit/>
            </a:bodyPr>
            <a:lstStyle>
              <a:lvl1pPr algn="ctr" defTabSz="777240" rtl="0" eaLnBrk="1" latinLnBrk="0" hangingPunct="1">
                <a:lnSpc>
                  <a:spcPct val="90000"/>
                </a:lnSpc>
                <a:spcBef>
                  <a:spcPct val="0"/>
                </a:spcBef>
                <a:buNone/>
                <a:defRPr sz="2400" b="1" i="0" kern="1200">
                  <a:solidFill>
                    <a:srgbClr val="455C7A"/>
                  </a:solidFill>
                  <a:latin typeface="Inknut Antiqua Black" pitchFamily="2" charset="77"/>
                  <a:ea typeface="+mj-ea"/>
                  <a:cs typeface="Inknut Antiqua Black" pitchFamily="2" charset="77"/>
                </a:defRPr>
              </a:lvl1pPr>
            </a:lstStyle>
            <a:p>
              <a:pPr>
                <a:lnSpc>
                  <a:spcPct val="100000"/>
                </a:lnSpc>
              </a:pPr>
              <a:r>
                <a:rPr lang="en-US" sz="1050" b="0" dirty="0">
                  <a:solidFill>
                    <a:schemeClr val="bg1"/>
                  </a:solidFill>
                  <a:latin typeface="Fira Code" panose="020B0809050000020004" pitchFamily="49" charset="0"/>
                  <a:ea typeface="Fira Code" panose="020B0809050000020004" pitchFamily="49" charset="0"/>
                  <a:cs typeface="Fira Code" panose="020B0809050000020004" pitchFamily="49" charset="0"/>
                </a:rPr>
                <a:t>| </a:t>
              </a:r>
              <a:r>
                <a:rPr lang="en-US" sz="900" b="0" dirty="0">
                  <a:solidFill>
                    <a:schemeClr val="bg1"/>
                  </a:solidFill>
                  <a:latin typeface="Fira Code" panose="020B0809050000020004" pitchFamily="49" charset="0"/>
                  <a:ea typeface="Fira Code" panose="020B0809050000020004" pitchFamily="49" charset="0"/>
                  <a:cs typeface="Fira Code" panose="020B0809050000020004" pitchFamily="49" charset="0"/>
                  <a:hlinkClick r:id="rId4"/>
                </a:rPr>
                <a:t>www.nms-capital.com</a:t>
              </a:r>
              <a:endParaRPr lang="en-US" sz="1050" b="0" dirty="0">
                <a:solidFill>
                  <a:schemeClr val="bg1"/>
                </a:solidFill>
                <a:latin typeface="Fira Code" panose="020B0809050000020004" pitchFamily="49" charset="0"/>
                <a:ea typeface="Fira Code" panose="020B0809050000020004" pitchFamily="49" charset="0"/>
                <a:cs typeface="Fira Code" panose="020B0809050000020004" pitchFamily="49" charset="0"/>
              </a:endParaRPr>
            </a:p>
          </p:txBody>
        </p:sp>
      </p:grpSp>
      <p:grpSp>
        <p:nvGrpSpPr>
          <p:cNvPr id="13" name="Group 12">
            <a:extLst>
              <a:ext uri="{FF2B5EF4-FFF2-40B4-BE49-F238E27FC236}">
                <a16:creationId xmlns:a16="http://schemas.microsoft.com/office/drawing/2014/main" id="{EB81A108-457C-95EF-9A1D-D828AAFCCBB5}"/>
              </a:ext>
            </a:extLst>
          </p:cNvPr>
          <p:cNvGrpSpPr/>
          <p:nvPr userDrawn="1"/>
        </p:nvGrpSpPr>
        <p:grpSpPr>
          <a:xfrm>
            <a:off x="0" y="6969588"/>
            <a:ext cx="7772400" cy="2821669"/>
            <a:chOff x="0" y="2417253"/>
            <a:chExt cx="7772400" cy="2821669"/>
          </a:xfrm>
        </p:grpSpPr>
        <p:pic>
          <p:nvPicPr>
            <p:cNvPr id="14" name="Picture 13">
              <a:extLst>
                <a:ext uri="{FF2B5EF4-FFF2-40B4-BE49-F238E27FC236}">
                  <a16:creationId xmlns:a16="http://schemas.microsoft.com/office/drawing/2014/main" id="{FAF96396-521D-6E7E-EA8B-32BE6E3F0FCA}"/>
                </a:ext>
              </a:extLst>
            </p:cNvPr>
            <p:cNvPicPr>
              <a:picLocks noChangeAspect="1"/>
            </p:cNvPicPr>
            <p:nvPr/>
          </p:nvPicPr>
          <p:blipFill>
            <a:blip r:embed="rId5" cstate="print">
              <a:alphaModFix amt="43000"/>
              <a:extLst>
                <a:ext uri="{28A0092B-C50C-407E-A947-70E740481C1C}">
                  <a14:useLocalDpi xmlns:a14="http://schemas.microsoft.com/office/drawing/2010/main"/>
                </a:ext>
              </a:extLst>
            </a:blip>
            <a:srcRect/>
            <a:stretch/>
          </p:blipFill>
          <p:spPr>
            <a:xfrm>
              <a:off x="0" y="2417255"/>
              <a:ext cx="7772400" cy="2821667"/>
            </a:xfrm>
            <a:prstGeom prst="rect">
              <a:avLst/>
            </a:prstGeom>
          </p:spPr>
        </p:pic>
        <p:sp>
          <p:nvSpPr>
            <p:cNvPr id="15" name="Rectangle 14">
              <a:extLst>
                <a:ext uri="{FF2B5EF4-FFF2-40B4-BE49-F238E27FC236}">
                  <a16:creationId xmlns:a16="http://schemas.microsoft.com/office/drawing/2014/main" id="{3FCAAA6D-89CC-BF3A-DF1F-E9A13AF1FDFB}"/>
                </a:ext>
              </a:extLst>
            </p:cNvPr>
            <p:cNvSpPr/>
            <p:nvPr/>
          </p:nvSpPr>
          <p:spPr>
            <a:xfrm rot="10800000">
              <a:off x="0" y="2417253"/>
              <a:ext cx="7772400" cy="1842605"/>
            </a:xfrm>
            <a:prstGeom prst="rect">
              <a:avLst/>
            </a:prstGeom>
            <a:gradFill>
              <a:gsLst>
                <a:gs pos="0">
                  <a:schemeClr val="bg1">
                    <a:alpha val="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8909874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82930" y="1646133"/>
            <a:ext cx="6606540" cy="3501813"/>
          </a:xfrm>
        </p:spPr>
        <p:txBody>
          <a:bodyPr anchor="b"/>
          <a:lstStyle>
            <a:lvl1pPr algn="ctr">
              <a:defRPr sz="1200"/>
            </a:lvl1pPr>
          </a:lstStyle>
          <a:p>
            <a:r>
              <a:rPr lang="en-US" dirty="0"/>
              <a:t>CLICK TO EDIT MASTER TITLE STYLE</a:t>
            </a:r>
          </a:p>
        </p:txBody>
      </p:sp>
      <p:sp>
        <p:nvSpPr>
          <p:cNvPr id="3" name="Subtitle 2"/>
          <p:cNvSpPr>
            <a:spLocks noGrp="1"/>
          </p:cNvSpPr>
          <p:nvPr>
            <p:ph type="subTitle" idx="1"/>
          </p:nvPr>
        </p:nvSpPr>
        <p:spPr>
          <a:xfrm>
            <a:off x="971550" y="5282989"/>
            <a:ext cx="5829300" cy="700561"/>
          </a:xfrm>
        </p:spPr>
        <p:txBody>
          <a:bodyPr/>
          <a:lstStyle>
            <a:lvl1pPr marL="0" indent="0" algn="ctr">
              <a:buNone/>
              <a:defRPr sz="2040">
                <a:solidFill>
                  <a:srgbClr val="2E4057"/>
                </a:solidFill>
                <a:latin typeface="Montserrat" pitchFamily="2" charset="77"/>
              </a:defRPr>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en-US" dirty="0"/>
              <a:t>Click to edit Master subtitle style</a:t>
            </a:r>
          </a:p>
        </p:txBody>
      </p:sp>
      <p:sp>
        <p:nvSpPr>
          <p:cNvPr id="4" name="Date Placeholder 3"/>
          <p:cNvSpPr>
            <a:spLocks noGrp="1"/>
          </p:cNvSpPr>
          <p:nvPr>
            <p:ph type="dt" sz="half" idx="10"/>
          </p:nvPr>
        </p:nvSpPr>
        <p:spPr/>
        <p:txBody>
          <a:bodyPr/>
          <a:lstStyle/>
          <a:p>
            <a:fld id="{4E72D0B6-1D7B-054E-8338-FB6C79FD1C68}"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F1CBB2-B0F8-BF45-A3DA-46FAB4F826C0}" type="slidenum">
              <a:rPr lang="en-US" smtClean="0"/>
              <a:t>‹#›</a:t>
            </a:fld>
            <a:endParaRPr lang="en-US"/>
          </a:p>
        </p:txBody>
      </p:sp>
    </p:spTree>
    <p:extLst>
      <p:ext uri="{BB962C8B-B14F-4D97-AF65-F5344CB8AC3E}">
        <p14:creationId xmlns:p14="http://schemas.microsoft.com/office/powerpoint/2010/main" val="33929462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72D0B6-1D7B-054E-8338-FB6C79FD1C68}"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F1CBB2-B0F8-BF45-A3DA-46FAB4F826C0}" type="slidenum">
              <a:rPr lang="en-US" smtClean="0"/>
              <a:t>‹#›</a:t>
            </a:fld>
            <a:endParaRPr lang="en-US"/>
          </a:p>
        </p:txBody>
      </p:sp>
    </p:spTree>
    <p:extLst>
      <p:ext uri="{BB962C8B-B14F-4D97-AF65-F5344CB8AC3E}">
        <p14:creationId xmlns:p14="http://schemas.microsoft.com/office/powerpoint/2010/main" val="4096045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5" y="2507618"/>
            <a:ext cx="6703695" cy="4184014"/>
          </a:xfrm>
        </p:spPr>
        <p:txBody>
          <a:bodyPr anchor="b"/>
          <a:lstStyle>
            <a:lvl1pPr>
              <a:defRPr sz="5100"/>
            </a:lvl1pPr>
          </a:lstStyle>
          <a:p>
            <a:r>
              <a:rPr lang="en-US"/>
              <a:t>Click to edit Master title style</a:t>
            </a:r>
            <a:endParaRPr lang="en-US" dirty="0"/>
          </a:p>
        </p:txBody>
      </p:sp>
      <p:sp>
        <p:nvSpPr>
          <p:cNvPr id="3" name="Text Placeholder 2"/>
          <p:cNvSpPr>
            <a:spLocks noGrp="1"/>
          </p:cNvSpPr>
          <p:nvPr>
            <p:ph type="body" idx="1"/>
          </p:nvPr>
        </p:nvSpPr>
        <p:spPr>
          <a:xfrm>
            <a:off x="530305" y="6731215"/>
            <a:ext cx="6703695" cy="2200274"/>
          </a:xfrm>
        </p:spPr>
        <p:txBody>
          <a:bodyPr/>
          <a:lstStyle>
            <a:lvl1pPr marL="0" indent="0">
              <a:buNone/>
              <a:defRPr sz="2040">
                <a:solidFill>
                  <a:schemeClr val="tx1"/>
                </a:solidFill>
              </a:defRPr>
            </a:lvl1pPr>
            <a:lvl2pPr marL="388620" indent="0">
              <a:buNone/>
              <a:defRPr sz="1700">
                <a:solidFill>
                  <a:schemeClr val="tx1">
                    <a:tint val="75000"/>
                  </a:schemeClr>
                </a:solidFill>
              </a:defRPr>
            </a:lvl2pPr>
            <a:lvl3pPr marL="777240" indent="0">
              <a:buNone/>
              <a:defRPr sz="1530">
                <a:solidFill>
                  <a:schemeClr val="tx1">
                    <a:tint val="75000"/>
                  </a:schemeClr>
                </a:solidFill>
              </a:defRPr>
            </a:lvl3pPr>
            <a:lvl4pPr marL="1165860" indent="0">
              <a:buNone/>
              <a:defRPr sz="1360">
                <a:solidFill>
                  <a:schemeClr val="tx1">
                    <a:tint val="75000"/>
                  </a:schemeClr>
                </a:solidFill>
              </a:defRPr>
            </a:lvl4pPr>
            <a:lvl5pPr marL="1554480" indent="0">
              <a:buNone/>
              <a:defRPr sz="1360">
                <a:solidFill>
                  <a:schemeClr val="tx1">
                    <a:tint val="75000"/>
                  </a:schemeClr>
                </a:solidFill>
              </a:defRPr>
            </a:lvl5pPr>
            <a:lvl6pPr marL="1943100" indent="0">
              <a:buNone/>
              <a:defRPr sz="1360">
                <a:solidFill>
                  <a:schemeClr val="tx1">
                    <a:tint val="75000"/>
                  </a:schemeClr>
                </a:solidFill>
              </a:defRPr>
            </a:lvl6pPr>
            <a:lvl7pPr marL="2331720" indent="0">
              <a:buNone/>
              <a:defRPr sz="1360">
                <a:solidFill>
                  <a:schemeClr val="tx1">
                    <a:tint val="75000"/>
                  </a:schemeClr>
                </a:solidFill>
              </a:defRPr>
            </a:lvl7pPr>
            <a:lvl8pPr marL="2720340" indent="0">
              <a:buNone/>
              <a:defRPr sz="1360">
                <a:solidFill>
                  <a:schemeClr val="tx1">
                    <a:tint val="75000"/>
                  </a:schemeClr>
                </a:solidFill>
              </a:defRPr>
            </a:lvl8pPr>
            <a:lvl9pPr marL="3108960" indent="0">
              <a:buNone/>
              <a:defRPr sz="13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E72D0B6-1D7B-054E-8338-FB6C79FD1C68}"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F1CBB2-B0F8-BF45-A3DA-46FAB4F826C0}" type="slidenum">
              <a:rPr lang="en-US" smtClean="0"/>
              <a:t>‹#›</a:t>
            </a:fld>
            <a:endParaRPr lang="en-US"/>
          </a:p>
        </p:txBody>
      </p:sp>
    </p:spTree>
    <p:extLst>
      <p:ext uri="{BB962C8B-B14F-4D97-AF65-F5344CB8AC3E}">
        <p14:creationId xmlns:p14="http://schemas.microsoft.com/office/powerpoint/2010/main" val="2190343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72D0B6-1D7B-054E-8338-FB6C79FD1C68}" type="datetimeFigureOut">
              <a:rPr lang="en-US" smtClean="0"/>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F1CBB2-B0F8-BF45-A3DA-46FAB4F826C0}" type="slidenum">
              <a:rPr lang="en-US" smtClean="0"/>
              <a:t>‹#›</a:t>
            </a:fld>
            <a:endParaRPr lang="en-US"/>
          </a:p>
        </p:txBody>
      </p:sp>
    </p:spTree>
    <p:extLst>
      <p:ext uri="{BB962C8B-B14F-4D97-AF65-F5344CB8AC3E}">
        <p14:creationId xmlns:p14="http://schemas.microsoft.com/office/powerpoint/2010/main" val="1703210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5" y="535519"/>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6" y="2465706"/>
            <a:ext cx="3288089"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4" name="Content Placeholder 3"/>
          <p:cNvSpPr>
            <a:spLocks noGrp="1"/>
          </p:cNvSpPr>
          <p:nvPr>
            <p:ph sz="half" idx="2"/>
          </p:nvPr>
        </p:nvSpPr>
        <p:spPr>
          <a:xfrm>
            <a:off x="535366" y="3674110"/>
            <a:ext cx="3288089"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78" y="2465706"/>
            <a:ext cx="3304282"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6" name="Content Placeholder 5"/>
          <p:cNvSpPr>
            <a:spLocks noGrp="1"/>
          </p:cNvSpPr>
          <p:nvPr>
            <p:ph sz="quarter" idx="4"/>
          </p:nvPr>
        </p:nvSpPr>
        <p:spPr>
          <a:xfrm>
            <a:off x="3934778" y="3674110"/>
            <a:ext cx="3304282"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E72D0B6-1D7B-054E-8338-FB6C79FD1C68}" type="datetimeFigureOut">
              <a:rPr lang="en-US" smtClean="0"/>
              <a:t>7/23/2026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4F1CBB2-B0F8-BF45-A3DA-46FAB4F826C0}" type="slidenum">
              <a:rPr lang="en-US" smtClean="0"/>
              <a:t>‹#›</a:t>
            </a:fld>
            <a:endParaRPr lang="en-US"/>
          </a:p>
        </p:txBody>
      </p:sp>
    </p:spTree>
    <p:extLst>
      <p:ext uri="{BB962C8B-B14F-4D97-AF65-F5344CB8AC3E}">
        <p14:creationId xmlns:p14="http://schemas.microsoft.com/office/powerpoint/2010/main" val="3250432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E72D0B6-1D7B-054E-8338-FB6C79FD1C68}" type="datetimeFigureOut">
              <a:rPr lang="en-US" smtClean="0"/>
              <a:t>7/23/2026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4F1CBB2-B0F8-BF45-A3DA-46FAB4F826C0}" type="slidenum">
              <a:rPr lang="en-US" smtClean="0"/>
              <a:t>‹#›</a:t>
            </a:fld>
            <a:endParaRPr lang="en-US"/>
          </a:p>
        </p:txBody>
      </p:sp>
    </p:spTree>
    <p:extLst>
      <p:ext uri="{BB962C8B-B14F-4D97-AF65-F5344CB8AC3E}">
        <p14:creationId xmlns:p14="http://schemas.microsoft.com/office/powerpoint/2010/main" val="4124065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72D0B6-1D7B-054E-8338-FB6C79FD1C68}" type="datetimeFigureOut">
              <a:rPr lang="en-US" smtClean="0"/>
              <a:t>7/23/2026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4F1CBB2-B0F8-BF45-A3DA-46FAB4F826C0}" type="slidenum">
              <a:rPr lang="en-US" smtClean="0"/>
              <a:t>‹#›</a:t>
            </a:fld>
            <a:endParaRPr lang="en-US"/>
          </a:p>
        </p:txBody>
      </p:sp>
    </p:spTree>
    <p:extLst>
      <p:ext uri="{BB962C8B-B14F-4D97-AF65-F5344CB8AC3E}">
        <p14:creationId xmlns:p14="http://schemas.microsoft.com/office/powerpoint/2010/main" val="41278466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34353" y="9322649"/>
            <a:ext cx="1748790" cy="535517"/>
          </a:xfrm>
          <a:prstGeom prst="rect">
            <a:avLst/>
          </a:prstGeom>
        </p:spPr>
        <p:txBody>
          <a:bodyPr vert="horz" lIns="91440" tIns="45720" rIns="91440" bIns="45720" rtlCol="0" anchor="ctr"/>
          <a:lstStyle>
            <a:lvl1pPr algn="l">
              <a:defRPr sz="1020">
                <a:solidFill>
                  <a:schemeClr val="tx1">
                    <a:tint val="75000"/>
                  </a:schemeClr>
                </a:solidFill>
              </a:defRPr>
            </a:lvl1pPr>
          </a:lstStyle>
          <a:p>
            <a:fld id="{4E72D0B6-1D7B-054E-8338-FB6C79FD1C68}" type="datetimeFigureOut">
              <a:rPr lang="en-US" smtClean="0"/>
              <a:t>7/23/2026</a:t>
            </a:fld>
            <a:endParaRPr lang="en-US"/>
          </a:p>
        </p:txBody>
      </p:sp>
      <p:sp>
        <p:nvSpPr>
          <p:cNvPr id="5" name="Footer Placeholder 4"/>
          <p:cNvSpPr>
            <a:spLocks noGrp="1"/>
          </p:cNvSpPr>
          <p:nvPr>
            <p:ph type="ftr" sz="quarter" idx="3"/>
          </p:nvPr>
        </p:nvSpPr>
        <p:spPr>
          <a:xfrm>
            <a:off x="2574608" y="9322649"/>
            <a:ext cx="2623185" cy="535517"/>
          </a:xfrm>
          <a:prstGeom prst="rect">
            <a:avLst/>
          </a:prstGeom>
        </p:spPr>
        <p:txBody>
          <a:bodyPr vert="horz" lIns="91440" tIns="45720" rIns="91440" bIns="45720" rtlCol="0" anchor="ctr"/>
          <a:lstStyle>
            <a:lvl1pPr algn="ctr">
              <a:defRPr sz="102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49"/>
            <a:ext cx="1748790" cy="535517"/>
          </a:xfrm>
          <a:prstGeom prst="rect">
            <a:avLst/>
          </a:prstGeom>
        </p:spPr>
        <p:txBody>
          <a:bodyPr vert="horz" lIns="91440" tIns="45720" rIns="91440" bIns="45720" rtlCol="0" anchor="ctr"/>
          <a:lstStyle>
            <a:lvl1pPr algn="r">
              <a:defRPr sz="1020">
                <a:solidFill>
                  <a:schemeClr val="tx1">
                    <a:tint val="75000"/>
                  </a:schemeClr>
                </a:solidFill>
              </a:defRPr>
            </a:lvl1pPr>
          </a:lstStyle>
          <a:p>
            <a:fld id="{94F1CBB2-B0F8-BF45-A3DA-46FAB4F826C0}" type="slidenum">
              <a:rPr lang="en-US" smtClean="0"/>
              <a:t>‹#›</a:t>
            </a:fld>
            <a:endParaRPr lang="en-US"/>
          </a:p>
        </p:txBody>
      </p:sp>
    </p:spTree>
    <p:extLst>
      <p:ext uri="{BB962C8B-B14F-4D97-AF65-F5344CB8AC3E}">
        <p14:creationId xmlns:p14="http://schemas.microsoft.com/office/powerpoint/2010/main" val="1783850782"/>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Lst>
  <p:txStyles>
    <p:titleStyle>
      <a:lvl1pPr algn="l" defTabSz="777240" rtl="0" eaLnBrk="1" latinLnBrk="0" hangingPunct="1">
        <a:lnSpc>
          <a:spcPct val="90000"/>
        </a:lnSpc>
        <a:spcBef>
          <a:spcPct val="0"/>
        </a:spcBef>
        <a:buNone/>
        <a:defRPr sz="1200" b="1" i="0" kern="1200">
          <a:solidFill>
            <a:srgbClr val="455C7A"/>
          </a:solidFill>
          <a:latin typeface="Inknut Antiqua Black" pitchFamily="2" charset="77"/>
          <a:ea typeface="+mj-ea"/>
          <a:cs typeface="Inknut Antiqua Black" pitchFamily="2" charset="77"/>
        </a:defRPr>
      </a:lvl1pPr>
    </p:titleStyle>
    <p:bodyStyle>
      <a:lvl1pPr marL="194310" indent="-194310" algn="l" defTabSz="777240" rtl="0" eaLnBrk="1" latinLnBrk="0" hangingPunct="1">
        <a:lnSpc>
          <a:spcPct val="120000"/>
        </a:lnSpc>
        <a:spcBef>
          <a:spcPts val="850"/>
        </a:spcBef>
        <a:buFont typeface="Arial" panose="020B0604020202020204" pitchFamily="34" charset="0"/>
        <a:buChar char="•"/>
        <a:defRPr sz="900" kern="1200">
          <a:solidFill>
            <a:srgbClr val="2E4057"/>
          </a:solidFill>
          <a:latin typeface="Fira Sans" panose="020B0503050000020004" pitchFamily="34" charset="0"/>
          <a:ea typeface="+mn-ea"/>
          <a:cs typeface="+mn-cs"/>
        </a:defRPr>
      </a:lvl1pPr>
      <a:lvl2pPr marL="582930" indent="-194310" algn="l" defTabSz="777240" rtl="0" eaLnBrk="1" latinLnBrk="0" hangingPunct="1">
        <a:lnSpc>
          <a:spcPct val="120000"/>
        </a:lnSpc>
        <a:spcBef>
          <a:spcPts val="425"/>
        </a:spcBef>
        <a:buFont typeface="Arial" panose="020B0604020202020204" pitchFamily="34" charset="0"/>
        <a:buChar char="•"/>
        <a:defRPr sz="900" kern="1200">
          <a:solidFill>
            <a:srgbClr val="2E4057"/>
          </a:solidFill>
          <a:latin typeface="Fira Sans" panose="020B0503050000020004" pitchFamily="34" charset="0"/>
          <a:ea typeface="+mn-ea"/>
          <a:cs typeface="+mn-cs"/>
        </a:defRPr>
      </a:lvl2pPr>
      <a:lvl3pPr marL="971550" indent="-194310" algn="l" defTabSz="777240" rtl="0" eaLnBrk="1" latinLnBrk="0" hangingPunct="1">
        <a:lnSpc>
          <a:spcPct val="120000"/>
        </a:lnSpc>
        <a:spcBef>
          <a:spcPts val="425"/>
        </a:spcBef>
        <a:buFont typeface="Arial" panose="020B0604020202020204" pitchFamily="34" charset="0"/>
        <a:buChar char="•"/>
        <a:defRPr sz="900" kern="1200">
          <a:solidFill>
            <a:srgbClr val="2E4057"/>
          </a:solidFill>
          <a:latin typeface="Fira Sans" panose="020B0503050000020004" pitchFamily="34" charset="0"/>
          <a:ea typeface="+mn-ea"/>
          <a:cs typeface="+mn-cs"/>
        </a:defRPr>
      </a:lvl3pPr>
      <a:lvl4pPr marL="1360170" indent="-194310" algn="l" defTabSz="777240" rtl="0" eaLnBrk="1" latinLnBrk="0" hangingPunct="1">
        <a:lnSpc>
          <a:spcPct val="120000"/>
        </a:lnSpc>
        <a:spcBef>
          <a:spcPts val="425"/>
        </a:spcBef>
        <a:buFont typeface="Arial" panose="020B0604020202020204" pitchFamily="34" charset="0"/>
        <a:buChar char="•"/>
        <a:defRPr sz="900" kern="1200">
          <a:solidFill>
            <a:srgbClr val="2E4057"/>
          </a:solidFill>
          <a:latin typeface="Fira Sans" panose="020B0503050000020004" pitchFamily="34" charset="0"/>
          <a:ea typeface="+mn-ea"/>
          <a:cs typeface="+mn-cs"/>
        </a:defRPr>
      </a:lvl4pPr>
      <a:lvl5pPr marL="1748790" indent="-194310" algn="l" defTabSz="777240" rtl="0" eaLnBrk="1" latinLnBrk="0" hangingPunct="1">
        <a:lnSpc>
          <a:spcPct val="120000"/>
        </a:lnSpc>
        <a:spcBef>
          <a:spcPts val="425"/>
        </a:spcBef>
        <a:buFont typeface="Arial" panose="020B0604020202020204" pitchFamily="34" charset="0"/>
        <a:buChar char="•"/>
        <a:defRPr sz="900" kern="1200">
          <a:solidFill>
            <a:srgbClr val="2E4057"/>
          </a:solidFill>
          <a:latin typeface="Fira Sans" panose="020B0503050000020004" pitchFamily="34" charset="0"/>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3" Type="http://schemas.openxmlformats.org/officeDocument/2006/relationships/hyperlink" Target="http://www.dcmservices.com/" TargetMode="External"/><Relationship Id="rId18" Type="http://schemas.openxmlformats.org/officeDocument/2006/relationships/hyperlink" Target="https://www.thehwpgroup.com/" TargetMode="External"/><Relationship Id="rId26" Type="http://schemas.openxmlformats.org/officeDocument/2006/relationships/image" Target="../media/image17.png"/><Relationship Id="rId3" Type="http://schemas.openxmlformats.org/officeDocument/2006/relationships/image" Target="../media/image6.png"/><Relationship Id="rId21" Type="http://schemas.openxmlformats.org/officeDocument/2006/relationships/image" Target="../media/image15.png"/><Relationship Id="rId7" Type="http://schemas.openxmlformats.org/officeDocument/2006/relationships/image" Target="../media/image8.png"/><Relationship Id="rId12" Type="http://schemas.openxmlformats.org/officeDocument/2006/relationships/image" Target="../media/image11.emf"/><Relationship Id="rId17" Type="http://schemas.openxmlformats.org/officeDocument/2006/relationships/image" Target="../media/image13.jpg"/><Relationship Id="rId25" Type="http://schemas.openxmlformats.org/officeDocument/2006/relationships/hyperlink" Target="http://www.ssllc.com/" TargetMode="External"/><Relationship Id="rId33" Type="http://schemas.openxmlformats.org/officeDocument/2006/relationships/image" Target="../media/image21.png"/><Relationship Id="rId2" Type="http://schemas.openxmlformats.org/officeDocument/2006/relationships/hyperlink" Target="http://www.txpenvironmental.com/" TargetMode="External"/><Relationship Id="rId16" Type="http://schemas.openxmlformats.org/officeDocument/2006/relationships/hyperlink" Target="http://www.cordentalgroup.com/" TargetMode="External"/><Relationship Id="rId20" Type="http://schemas.openxmlformats.org/officeDocument/2006/relationships/hyperlink" Target="https://www.csdautismservices.com/" TargetMode="External"/><Relationship Id="rId29" Type="http://schemas.openxmlformats.org/officeDocument/2006/relationships/hyperlink" Target="http://www.nwenv.com/" TargetMode="External"/><Relationship Id="rId1" Type="http://schemas.openxmlformats.org/officeDocument/2006/relationships/slideLayout" Target="../slideLayouts/slideLayout2.xml"/><Relationship Id="rId6" Type="http://schemas.openxmlformats.org/officeDocument/2006/relationships/hyperlink" Target="http://www.grapetree.com/" TargetMode="External"/><Relationship Id="rId11" Type="http://schemas.openxmlformats.org/officeDocument/2006/relationships/image" Target="../media/image10.emf"/><Relationship Id="rId24" Type="http://schemas.openxmlformats.org/officeDocument/2006/relationships/image" Target="../media/image16.jpg"/><Relationship Id="rId32" Type="http://schemas.openxmlformats.org/officeDocument/2006/relationships/hyperlink" Target="https://pdstherapy.com/" TargetMode="External"/><Relationship Id="rId5" Type="http://schemas.openxmlformats.org/officeDocument/2006/relationships/image" Target="../media/image7.png"/><Relationship Id="rId15" Type="http://schemas.openxmlformats.org/officeDocument/2006/relationships/image" Target="../media/image12.png"/><Relationship Id="rId23" Type="http://schemas.openxmlformats.org/officeDocument/2006/relationships/hyperlink" Target="http://www.footandankle-usa.com/" TargetMode="External"/><Relationship Id="rId28" Type="http://schemas.openxmlformats.org/officeDocument/2006/relationships/image" Target="../media/image18.emf"/><Relationship Id="rId10" Type="http://schemas.openxmlformats.org/officeDocument/2006/relationships/hyperlink" Target="https://www.exoinc.com/" TargetMode="External"/><Relationship Id="rId19" Type="http://schemas.openxmlformats.org/officeDocument/2006/relationships/image" Target="../media/image14.png"/><Relationship Id="rId31" Type="http://schemas.openxmlformats.org/officeDocument/2006/relationships/image" Target="../media/image20.png"/><Relationship Id="rId4" Type="http://schemas.openxmlformats.org/officeDocument/2006/relationships/hyperlink" Target="http://www.treeways.com/" TargetMode="External"/><Relationship Id="rId9" Type="http://schemas.openxmlformats.org/officeDocument/2006/relationships/image" Target="../media/image9.svg"/><Relationship Id="rId14" Type="http://schemas.openxmlformats.org/officeDocument/2006/relationships/hyperlink" Target="http://www.ldrsiteservices.com/" TargetMode="External"/><Relationship Id="rId22" Type="http://schemas.openxmlformats.org/officeDocument/2006/relationships/hyperlink" Target="http://www.vonacasemanagement.com/" TargetMode="External"/><Relationship Id="rId27" Type="http://schemas.openxmlformats.org/officeDocument/2006/relationships/hyperlink" Target="http://www.cstonemechanical.com/" TargetMode="External"/><Relationship Id="rId30" Type="http://schemas.openxmlformats.org/officeDocument/2006/relationships/image" Target="../media/image19.png"/><Relationship Id="rId8" Type="http://schemas.openxmlformats.org/officeDocument/2006/relationships/hyperlink" Target="http://www.avaap.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36F3991D-88C3-26A4-41C1-0A58C78E1180}"/>
              </a:ext>
            </a:extLst>
          </p:cNvPr>
          <p:cNvSpPr txBox="1">
            <a:spLocks/>
          </p:cNvSpPr>
          <p:nvPr/>
        </p:nvSpPr>
        <p:spPr>
          <a:xfrm>
            <a:off x="457200" y="1717767"/>
            <a:ext cx="6858000" cy="184666"/>
          </a:xfrm>
          <a:prstGeom prst="rect">
            <a:avLst/>
          </a:prstGeom>
        </p:spPr>
        <p:txBody>
          <a:bodyPr vert="horz" lIns="0" tIns="0" rIns="0" bIns="0" rtlCol="0" anchor="ctr">
            <a:spAutoFit/>
          </a:bodyPr>
          <a:lstStyle>
            <a:lvl1pPr algn="ctr" defTabSz="777240" rtl="0" eaLnBrk="1" latinLnBrk="0" hangingPunct="1">
              <a:lnSpc>
                <a:spcPct val="90000"/>
              </a:lnSpc>
              <a:spcBef>
                <a:spcPct val="0"/>
              </a:spcBef>
              <a:buNone/>
              <a:defRPr sz="2400" b="1" i="0" kern="1200">
                <a:solidFill>
                  <a:srgbClr val="455C7A"/>
                </a:solidFill>
                <a:latin typeface="Inknut Antiqua Black" pitchFamily="2" charset="77"/>
                <a:ea typeface="+mj-ea"/>
                <a:cs typeface="Inknut Antiqua Black" pitchFamily="2" charset="77"/>
              </a:defRPr>
            </a:lvl1pPr>
          </a:lstStyle>
          <a:p>
            <a:pPr>
              <a:lnSpc>
                <a:spcPct val="100000"/>
              </a:lnSpc>
            </a:pPr>
            <a:r>
              <a:rPr lang="en-US" sz="1200" dirty="0"/>
              <a:t>CONSISTENT AND PROVEN INVESTMENT STRATEGY</a:t>
            </a:r>
          </a:p>
        </p:txBody>
      </p:sp>
      <p:sp>
        <p:nvSpPr>
          <p:cNvPr id="301" name="Hairline"/>
          <p:cNvSpPr/>
          <p:nvPr/>
        </p:nvSpPr>
        <p:spPr>
          <a:xfrm>
            <a:off x="274320" y="2005218"/>
            <a:ext cx="3529584" cy="9525"/>
          </a:xfrm>
          <a:prstGeom prst="rect">
            <a:avLst/>
          </a:prstGeom>
          <a:solidFill>
            <a:srgbClr val="C3C9CF"/>
          </a:solidFill>
          <a:ln>
            <a:noFill/>
          </a:ln>
        </p:spPr>
        <p:txBody>
          <a:bodyPr/>
          <a:lstStyle/>
          <a:p>
            <a:endParaRPr/>
          </a:p>
        </p:txBody>
      </p:sp>
      <p:sp>
        <p:nvSpPr>
          <p:cNvPr id="302" name="CritEntry"/>
          <p:cNvSpPr txBox="1"/>
          <p:nvPr/>
        </p:nvSpPr>
        <p:spPr>
          <a:xfrm>
            <a:off x="274320" y="2064654"/>
            <a:ext cx="3529584" cy="457200"/>
          </a:xfrm>
          <a:prstGeom prst="rect">
            <a:avLst/>
          </a:prstGeom>
          <a:noFill/>
          <a:ln>
            <a:noFill/>
          </a:ln>
        </p:spPr>
        <p:txBody>
          <a:bodyPr vert="horz" wrap="square" lIns="0" tIns="0" rIns="0" bIns="0" rtlCol="0" anchor="t">
            <a:noAutofit/>
          </a:bodyPr>
          <a:lstStyle/>
          <a:p>
            <a:pPr algn="l">
              <a:lnSpc>
                <a:spcPct val="100000"/>
              </a:lnSpc>
              <a:spcBef>
                <a:spcPts val="0"/>
              </a:spcBef>
              <a:spcAft>
                <a:spcPts val="0"/>
              </a:spcAft>
            </a:pPr>
            <a:r>
              <a:rPr lang="en-US" sz="800" b="1" cap="all" dirty="0">
                <a:solidFill>
                  <a:srgbClr val="455C7A"/>
                </a:solidFill>
                <a:latin typeface="+mj-lt"/>
              </a:rPr>
              <a:t>SECTOR FOCUS</a:t>
            </a:r>
          </a:p>
          <a:p>
            <a:pPr algn="l">
              <a:lnSpc>
                <a:spcPct val="100000"/>
              </a:lnSpc>
              <a:spcBef>
                <a:spcPts val="150"/>
              </a:spcBef>
              <a:spcAft>
                <a:spcPts val="0"/>
              </a:spcAft>
            </a:pPr>
            <a:r>
              <a:rPr lang="en-US" sz="730" b="0" dirty="0">
                <a:solidFill>
                  <a:srgbClr val="455C7A"/>
                </a:solidFill>
                <a:latin typeface="Fira Sans"/>
              </a:rPr>
              <a:t>Growth-focused, theme-driven investing within </a:t>
            </a:r>
          </a:p>
          <a:p>
            <a:pPr algn="l">
              <a:lnSpc>
                <a:spcPct val="100000"/>
              </a:lnSpc>
              <a:spcBef>
                <a:spcPts val="150"/>
              </a:spcBef>
              <a:spcAft>
                <a:spcPts val="0"/>
              </a:spcAft>
            </a:pPr>
            <a:r>
              <a:rPr lang="en-US" sz="730" b="1" dirty="0">
                <a:solidFill>
                  <a:srgbClr val="DA5C09"/>
                </a:solidFill>
                <a:latin typeface="Fira Sans"/>
              </a:rPr>
              <a:t>Business &amp; Industrial Services</a:t>
            </a:r>
            <a:r>
              <a:rPr lang="en-US" sz="730" b="1" dirty="0">
                <a:solidFill>
                  <a:srgbClr val="455C7A"/>
                </a:solidFill>
                <a:latin typeface="Fira Sans"/>
              </a:rPr>
              <a:t> </a:t>
            </a:r>
            <a:r>
              <a:rPr lang="en-US" sz="730" b="1" dirty="0">
                <a:solidFill>
                  <a:srgbClr val="DA5C09"/>
                </a:solidFill>
                <a:latin typeface="Fira Sans"/>
              </a:rPr>
              <a:t>and</a:t>
            </a:r>
            <a:r>
              <a:rPr lang="en-US" sz="730" b="0" dirty="0">
                <a:solidFill>
                  <a:srgbClr val="455C7A"/>
                </a:solidFill>
                <a:latin typeface="Fira Sans"/>
              </a:rPr>
              <a:t> </a:t>
            </a:r>
            <a:r>
              <a:rPr lang="en-US" sz="730" b="1" dirty="0">
                <a:solidFill>
                  <a:srgbClr val="DA5C09"/>
                </a:solidFill>
                <a:latin typeface="Fira Sans"/>
              </a:rPr>
              <a:t>Healthcare Services</a:t>
            </a:r>
          </a:p>
        </p:txBody>
      </p:sp>
      <p:sp>
        <p:nvSpPr>
          <p:cNvPr id="303" name="Hairline"/>
          <p:cNvSpPr/>
          <p:nvPr/>
        </p:nvSpPr>
        <p:spPr>
          <a:xfrm>
            <a:off x="274320" y="2498994"/>
            <a:ext cx="3529584" cy="9525"/>
          </a:xfrm>
          <a:prstGeom prst="rect">
            <a:avLst/>
          </a:prstGeom>
          <a:solidFill>
            <a:srgbClr val="C3C9CF"/>
          </a:solidFill>
          <a:ln>
            <a:noFill/>
          </a:ln>
        </p:spPr>
        <p:txBody>
          <a:bodyPr/>
          <a:lstStyle/>
          <a:p>
            <a:endParaRPr/>
          </a:p>
        </p:txBody>
      </p:sp>
      <p:sp>
        <p:nvSpPr>
          <p:cNvPr id="304" name="CritEntry"/>
          <p:cNvSpPr txBox="1"/>
          <p:nvPr/>
        </p:nvSpPr>
        <p:spPr>
          <a:xfrm>
            <a:off x="274320" y="2558430"/>
            <a:ext cx="3529584" cy="457200"/>
          </a:xfrm>
          <a:prstGeom prst="rect">
            <a:avLst/>
          </a:prstGeom>
          <a:noFill/>
          <a:ln>
            <a:noFill/>
          </a:ln>
        </p:spPr>
        <p:txBody>
          <a:bodyPr vert="horz" wrap="square" lIns="0" tIns="0" rIns="0" bIns="0" rtlCol="0" anchor="t">
            <a:noAutofit/>
          </a:bodyPr>
          <a:lstStyle/>
          <a:p>
            <a:pPr algn="l">
              <a:lnSpc>
                <a:spcPct val="100000"/>
              </a:lnSpc>
              <a:spcBef>
                <a:spcPts val="0"/>
              </a:spcBef>
              <a:spcAft>
                <a:spcPts val="0"/>
              </a:spcAft>
            </a:pPr>
            <a:r>
              <a:rPr lang="en-US" sz="800" b="1" cap="all" dirty="0">
                <a:solidFill>
                  <a:srgbClr val="455C7A"/>
                </a:solidFill>
                <a:latin typeface="+mj-lt"/>
              </a:rPr>
              <a:t>COMPANY SIZE</a:t>
            </a:r>
          </a:p>
          <a:p>
            <a:pPr algn="l">
              <a:lnSpc>
                <a:spcPct val="100000"/>
              </a:lnSpc>
              <a:spcBef>
                <a:spcPts val="150"/>
              </a:spcBef>
              <a:spcAft>
                <a:spcPts val="0"/>
              </a:spcAft>
            </a:pPr>
            <a:r>
              <a:rPr lang="en-US" sz="730" b="0" dirty="0">
                <a:solidFill>
                  <a:srgbClr val="455C7A"/>
                </a:solidFill>
                <a:latin typeface="Fira Sans"/>
              </a:rPr>
              <a:t>At initial investment, our portfolio companies typically have </a:t>
            </a:r>
          </a:p>
          <a:p>
            <a:pPr algn="l">
              <a:lnSpc>
                <a:spcPct val="100000"/>
              </a:lnSpc>
              <a:spcBef>
                <a:spcPts val="150"/>
              </a:spcBef>
              <a:spcAft>
                <a:spcPts val="0"/>
              </a:spcAft>
            </a:pPr>
            <a:r>
              <a:rPr lang="en-US" sz="730" b="1" dirty="0">
                <a:solidFill>
                  <a:srgbClr val="DA5C09"/>
                </a:solidFill>
                <a:latin typeface="Fira Sans"/>
              </a:rPr>
              <a:t>EBITDA of $5 million to $35 million</a:t>
            </a:r>
          </a:p>
        </p:txBody>
      </p:sp>
      <p:sp>
        <p:nvSpPr>
          <p:cNvPr id="305" name="Hairline"/>
          <p:cNvSpPr/>
          <p:nvPr/>
        </p:nvSpPr>
        <p:spPr>
          <a:xfrm>
            <a:off x="274320" y="2992770"/>
            <a:ext cx="3529584" cy="9525"/>
          </a:xfrm>
          <a:prstGeom prst="rect">
            <a:avLst/>
          </a:prstGeom>
          <a:solidFill>
            <a:srgbClr val="C3C9CF"/>
          </a:solidFill>
          <a:ln>
            <a:noFill/>
          </a:ln>
        </p:spPr>
        <p:txBody>
          <a:bodyPr/>
          <a:lstStyle/>
          <a:p>
            <a:endParaRPr/>
          </a:p>
        </p:txBody>
      </p:sp>
      <p:sp>
        <p:nvSpPr>
          <p:cNvPr id="306" name="CritEntry"/>
          <p:cNvSpPr txBox="1"/>
          <p:nvPr/>
        </p:nvSpPr>
        <p:spPr>
          <a:xfrm>
            <a:off x="274320" y="3052206"/>
            <a:ext cx="3529584" cy="457200"/>
          </a:xfrm>
          <a:prstGeom prst="rect">
            <a:avLst/>
          </a:prstGeom>
          <a:noFill/>
          <a:ln>
            <a:noFill/>
          </a:ln>
        </p:spPr>
        <p:txBody>
          <a:bodyPr vert="horz" wrap="square" lIns="0" tIns="0" rIns="0" bIns="0" rtlCol="0" anchor="t">
            <a:noAutofit/>
          </a:bodyPr>
          <a:lstStyle/>
          <a:p>
            <a:pPr algn="l">
              <a:lnSpc>
                <a:spcPct val="100000"/>
              </a:lnSpc>
              <a:spcBef>
                <a:spcPts val="0"/>
              </a:spcBef>
              <a:spcAft>
                <a:spcPts val="0"/>
              </a:spcAft>
            </a:pPr>
            <a:r>
              <a:rPr lang="en-US" sz="800" b="1" cap="all" dirty="0">
                <a:solidFill>
                  <a:srgbClr val="455C7A"/>
                </a:solidFill>
                <a:latin typeface="+mj-lt"/>
              </a:rPr>
              <a:t>GEOGRAPHY</a:t>
            </a:r>
          </a:p>
          <a:p>
            <a:pPr algn="l">
              <a:lnSpc>
                <a:spcPct val="100000"/>
              </a:lnSpc>
              <a:spcBef>
                <a:spcPts val="150"/>
              </a:spcBef>
              <a:spcAft>
                <a:spcPts val="0"/>
              </a:spcAft>
            </a:pPr>
            <a:r>
              <a:rPr lang="en-US" sz="730" b="0" dirty="0">
                <a:solidFill>
                  <a:srgbClr val="455C7A"/>
                </a:solidFill>
                <a:latin typeface="Fira Sans"/>
              </a:rPr>
              <a:t>NMS focuses on platform companies headquartered in the </a:t>
            </a:r>
          </a:p>
          <a:p>
            <a:pPr algn="l">
              <a:lnSpc>
                <a:spcPct val="100000"/>
              </a:lnSpc>
              <a:spcBef>
                <a:spcPts val="150"/>
              </a:spcBef>
              <a:spcAft>
                <a:spcPts val="0"/>
              </a:spcAft>
            </a:pPr>
            <a:r>
              <a:rPr lang="en-US" sz="730" b="1" dirty="0">
                <a:solidFill>
                  <a:srgbClr val="DA5C09"/>
                </a:solidFill>
                <a:latin typeface="Fira Sans"/>
              </a:rPr>
              <a:t>United States and Canada</a:t>
            </a:r>
          </a:p>
        </p:txBody>
      </p:sp>
      <p:sp>
        <p:nvSpPr>
          <p:cNvPr id="307" name="Hairline"/>
          <p:cNvSpPr/>
          <p:nvPr/>
        </p:nvSpPr>
        <p:spPr>
          <a:xfrm>
            <a:off x="274320" y="3486546"/>
            <a:ext cx="3529584" cy="9525"/>
          </a:xfrm>
          <a:prstGeom prst="rect">
            <a:avLst/>
          </a:prstGeom>
          <a:solidFill>
            <a:srgbClr val="C3C9CF"/>
          </a:solidFill>
          <a:ln>
            <a:noFill/>
          </a:ln>
        </p:spPr>
        <p:txBody>
          <a:bodyPr/>
          <a:lstStyle/>
          <a:p>
            <a:endParaRPr/>
          </a:p>
        </p:txBody>
      </p:sp>
      <p:sp>
        <p:nvSpPr>
          <p:cNvPr id="308" name="CritEntry"/>
          <p:cNvSpPr txBox="1"/>
          <p:nvPr/>
        </p:nvSpPr>
        <p:spPr>
          <a:xfrm>
            <a:off x="274320" y="3545982"/>
            <a:ext cx="3529584" cy="457200"/>
          </a:xfrm>
          <a:prstGeom prst="rect">
            <a:avLst/>
          </a:prstGeom>
          <a:noFill/>
          <a:ln>
            <a:noFill/>
          </a:ln>
        </p:spPr>
        <p:txBody>
          <a:bodyPr vert="horz" wrap="square" lIns="0" tIns="0" rIns="0" bIns="0" rtlCol="0" anchor="t">
            <a:noAutofit/>
          </a:bodyPr>
          <a:lstStyle/>
          <a:p>
            <a:pPr algn="l">
              <a:lnSpc>
                <a:spcPct val="100000"/>
              </a:lnSpc>
              <a:spcBef>
                <a:spcPts val="0"/>
              </a:spcBef>
              <a:spcAft>
                <a:spcPts val="0"/>
              </a:spcAft>
            </a:pPr>
            <a:r>
              <a:rPr lang="en-US" sz="800" b="1" cap="all" dirty="0">
                <a:solidFill>
                  <a:srgbClr val="455C7A"/>
                </a:solidFill>
                <a:latin typeface="+mj-lt"/>
              </a:rPr>
              <a:t>COMPANY PROFILE</a:t>
            </a:r>
          </a:p>
          <a:p>
            <a:pPr algn="l">
              <a:lnSpc>
                <a:spcPct val="100000"/>
              </a:lnSpc>
              <a:spcBef>
                <a:spcPts val="150"/>
              </a:spcBef>
              <a:spcAft>
                <a:spcPts val="0"/>
              </a:spcAft>
            </a:pPr>
            <a:r>
              <a:rPr lang="en-US" sz="730" b="1" dirty="0">
                <a:solidFill>
                  <a:srgbClr val="DA5C09"/>
                </a:solidFill>
                <a:latin typeface="Fira Sans"/>
              </a:rPr>
              <a:t>Profitable, growing companies </a:t>
            </a:r>
            <a:r>
              <a:rPr lang="en-US" sz="730" b="0" dirty="0">
                <a:solidFill>
                  <a:srgbClr val="455C7A"/>
                </a:solidFill>
                <a:latin typeface="Fira Sans"/>
              </a:rPr>
              <a:t>that lead their markets, with actionable opportunities to grow organically and/or through acquisitions</a:t>
            </a:r>
          </a:p>
        </p:txBody>
      </p:sp>
      <p:sp>
        <p:nvSpPr>
          <p:cNvPr id="309" name="Hairline"/>
          <p:cNvSpPr/>
          <p:nvPr/>
        </p:nvSpPr>
        <p:spPr>
          <a:xfrm>
            <a:off x="3968496" y="2005218"/>
            <a:ext cx="3529584" cy="9525"/>
          </a:xfrm>
          <a:prstGeom prst="rect">
            <a:avLst/>
          </a:prstGeom>
          <a:solidFill>
            <a:srgbClr val="C3C9CF"/>
          </a:solidFill>
          <a:ln>
            <a:noFill/>
          </a:ln>
        </p:spPr>
        <p:txBody>
          <a:bodyPr/>
          <a:lstStyle/>
          <a:p>
            <a:endParaRPr/>
          </a:p>
        </p:txBody>
      </p:sp>
      <p:sp>
        <p:nvSpPr>
          <p:cNvPr id="310" name="CritEntry"/>
          <p:cNvSpPr txBox="1"/>
          <p:nvPr/>
        </p:nvSpPr>
        <p:spPr>
          <a:xfrm>
            <a:off x="3968496" y="2064654"/>
            <a:ext cx="3529584" cy="457200"/>
          </a:xfrm>
          <a:prstGeom prst="rect">
            <a:avLst/>
          </a:prstGeom>
          <a:noFill/>
          <a:ln>
            <a:noFill/>
          </a:ln>
        </p:spPr>
        <p:txBody>
          <a:bodyPr vert="horz" wrap="square" lIns="0" tIns="0" rIns="0" bIns="0" rtlCol="0" anchor="t">
            <a:noAutofit/>
          </a:bodyPr>
          <a:lstStyle/>
          <a:p>
            <a:pPr algn="l">
              <a:lnSpc>
                <a:spcPct val="100000"/>
              </a:lnSpc>
              <a:spcBef>
                <a:spcPts val="0"/>
              </a:spcBef>
              <a:spcAft>
                <a:spcPts val="0"/>
              </a:spcAft>
            </a:pPr>
            <a:r>
              <a:rPr lang="en-US" sz="800" b="1" cap="all" dirty="0">
                <a:solidFill>
                  <a:srgbClr val="455C7A"/>
                </a:solidFill>
                <a:latin typeface="+mj-lt"/>
              </a:rPr>
              <a:t>INVESTMENT SIZE</a:t>
            </a:r>
          </a:p>
          <a:p>
            <a:pPr algn="l">
              <a:lnSpc>
                <a:spcPct val="100000"/>
              </a:lnSpc>
              <a:spcBef>
                <a:spcPts val="150"/>
              </a:spcBef>
              <a:spcAft>
                <a:spcPts val="0"/>
              </a:spcAft>
            </a:pPr>
            <a:r>
              <a:rPr lang="en-US" sz="730" b="0" dirty="0">
                <a:solidFill>
                  <a:srgbClr val="455C7A"/>
                </a:solidFill>
                <a:latin typeface="Fira Sans"/>
              </a:rPr>
              <a:t>Equity investments of </a:t>
            </a:r>
            <a:r>
              <a:rPr lang="en-US" sz="730" b="1" dirty="0">
                <a:solidFill>
                  <a:srgbClr val="DA5C09"/>
                </a:solidFill>
                <a:latin typeface="Fira Sans"/>
              </a:rPr>
              <a:t>$25 million to $100 million</a:t>
            </a:r>
            <a:r>
              <a:rPr lang="en-US" sz="730" b="0" dirty="0">
                <a:solidFill>
                  <a:srgbClr val="455C7A"/>
                </a:solidFill>
                <a:latin typeface="Fira Sans"/>
              </a:rPr>
              <a:t>, with the ability to invest more via LP co-investments</a:t>
            </a:r>
          </a:p>
        </p:txBody>
      </p:sp>
      <p:sp>
        <p:nvSpPr>
          <p:cNvPr id="311" name="Hairline"/>
          <p:cNvSpPr/>
          <p:nvPr/>
        </p:nvSpPr>
        <p:spPr>
          <a:xfrm>
            <a:off x="3968496" y="2498994"/>
            <a:ext cx="3529584" cy="9525"/>
          </a:xfrm>
          <a:prstGeom prst="rect">
            <a:avLst/>
          </a:prstGeom>
          <a:solidFill>
            <a:srgbClr val="C3C9CF"/>
          </a:solidFill>
          <a:ln>
            <a:noFill/>
          </a:ln>
        </p:spPr>
        <p:txBody>
          <a:bodyPr/>
          <a:lstStyle/>
          <a:p>
            <a:endParaRPr/>
          </a:p>
        </p:txBody>
      </p:sp>
      <p:sp>
        <p:nvSpPr>
          <p:cNvPr id="312" name="CritEntry"/>
          <p:cNvSpPr txBox="1"/>
          <p:nvPr/>
        </p:nvSpPr>
        <p:spPr>
          <a:xfrm>
            <a:off x="3968496" y="2558430"/>
            <a:ext cx="3529584" cy="457200"/>
          </a:xfrm>
          <a:prstGeom prst="rect">
            <a:avLst/>
          </a:prstGeom>
          <a:noFill/>
          <a:ln>
            <a:noFill/>
          </a:ln>
        </p:spPr>
        <p:txBody>
          <a:bodyPr vert="horz" wrap="square" lIns="0" tIns="0" rIns="0" bIns="0" rtlCol="0" anchor="t">
            <a:noAutofit/>
          </a:bodyPr>
          <a:lstStyle/>
          <a:p>
            <a:pPr algn="l">
              <a:lnSpc>
                <a:spcPct val="100000"/>
              </a:lnSpc>
              <a:spcBef>
                <a:spcPts val="0"/>
              </a:spcBef>
              <a:spcAft>
                <a:spcPts val="0"/>
              </a:spcAft>
            </a:pPr>
            <a:r>
              <a:rPr lang="en-US" sz="800" b="1" cap="all" dirty="0">
                <a:solidFill>
                  <a:srgbClr val="455C7A"/>
                </a:solidFill>
                <a:latin typeface="+mj-lt"/>
              </a:rPr>
              <a:t>OWNERSHIP</a:t>
            </a:r>
          </a:p>
          <a:p>
            <a:pPr>
              <a:spcBef>
                <a:spcPts val="150"/>
              </a:spcBef>
            </a:pPr>
            <a:r>
              <a:rPr lang="en-US" sz="730" dirty="0">
                <a:solidFill>
                  <a:srgbClr val="455C7A"/>
                </a:solidFill>
              </a:rPr>
              <a:t>NMS focuses on  </a:t>
            </a:r>
            <a:r>
              <a:rPr lang="en-US" sz="730" b="1" dirty="0">
                <a:solidFill>
                  <a:srgbClr val="DA5C09"/>
                </a:solidFill>
                <a:latin typeface="Fira Sans"/>
              </a:rPr>
              <a:t>Majority control investments of 51-90</a:t>
            </a:r>
            <a:r>
              <a:rPr lang="en-US" sz="730" b="0" dirty="0">
                <a:solidFill>
                  <a:srgbClr val="DA5C09"/>
                </a:solidFill>
                <a:latin typeface="Fira Sans"/>
              </a:rPr>
              <a:t>%</a:t>
            </a:r>
            <a:r>
              <a:rPr lang="en-US" sz="730" b="0" dirty="0">
                <a:solidFill>
                  <a:srgbClr val="455C7A"/>
                </a:solidFill>
                <a:latin typeface="Fira Sans"/>
              </a:rPr>
              <a:t> </a:t>
            </a:r>
          </a:p>
        </p:txBody>
      </p:sp>
      <p:sp>
        <p:nvSpPr>
          <p:cNvPr id="313" name="Hairline"/>
          <p:cNvSpPr/>
          <p:nvPr/>
        </p:nvSpPr>
        <p:spPr>
          <a:xfrm>
            <a:off x="3968496" y="2992770"/>
            <a:ext cx="3529584" cy="9525"/>
          </a:xfrm>
          <a:prstGeom prst="rect">
            <a:avLst/>
          </a:prstGeom>
          <a:solidFill>
            <a:srgbClr val="C3C9CF"/>
          </a:solidFill>
          <a:ln>
            <a:noFill/>
          </a:ln>
        </p:spPr>
        <p:txBody>
          <a:bodyPr/>
          <a:lstStyle/>
          <a:p>
            <a:endParaRPr/>
          </a:p>
        </p:txBody>
      </p:sp>
      <p:sp>
        <p:nvSpPr>
          <p:cNvPr id="314" name="CritEntry"/>
          <p:cNvSpPr txBox="1"/>
          <p:nvPr/>
        </p:nvSpPr>
        <p:spPr>
          <a:xfrm>
            <a:off x="3968496" y="3052206"/>
            <a:ext cx="3529584" cy="457200"/>
          </a:xfrm>
          <a:prstGeom prst="rect">
            <a:avLst/>
          </a:prstGeom>
          <a:noFill/>
          <a:ln>
            <a:noFill/>
          </a:ln>
        </p:spPr>
        <p:txBody>
          <a:bodyPr vert="horz" wrap="square" lIns="0" tIns="0" rIns="0" bIns="0" rtlCol="0" anchor="t">
            <a:noAutofit/>
          </a:bodyPr>
          <a:lstStyle/>
          <a:p>
            <a:pPr algn="l">
              <a:lnSpc>
                <a:spcPct val="100000"/>
              </a:lnSpc>
              <a:spcBef>
                <a:spcPts val="0"/>
              </a:spcBef>
              <a:spcAft>
                <a:spcPts val="0"/>
              </a:spcAft>
            </a:pPr>
            <a:r>
              <a:rPr lang="en-US" sz="800" b="1" cap="all" dirty="0">
                <a:solidFill>
                  <a:srgbClr val="455C7A"/>
                </a:solidFill>
                <a:latin typeface="+mj-lt"/>
              </a:rPr>
              <a:t>LEVERAGE</a:t>
            </a:r>
          </a:p>
          <a:p>
            <a:pPr algn="l">
              <a:lnSpc>
                <a:spcPct val="100000"/>
              </a:lnSpc>
              <a:spcBef>
                <a:spcPts val="150"/>
              </a:spcBef>
              <a:spcAft>
                <a:spcPts val="0"/>
              </a:spcAft>
            </a:pPr>
            <a:r>
              <a:rPr lang="en-US" sz="730" b="0" dirty="0">
                <a:solidFill>
                  <a:srgbClr val="455C7A"/>
                </a:solidFill>
                <a:latin typeface="Fira Sans"/>
              </a:rPr>
              <a:t>Initial investments are completed with </a:t>
            </a:r>
            <a:r>
              <a:rPr lang="en-US" sz="730" b="1" dirty="0">
                <a:solidFill>
                  <a:srgbClr val="DA5C09"/>
                </a:solidFill>
                <a:latin typeface="Fira Sans"/>
              </a:rPr>
              <a:t>conservative debt levels</a:t>
            </a:r>
            <a:r>
              <a:rPr lang="en-US" sz="730" b="0" dirty="0">
                <a:solidFill>
                  <a:srgbClr val="455C7A"/>
                </a:solidFill>
                <a:latin typeface="Fira Sans"/>
              </a:rPr>
              <a:t>, allowing management teams to focus on growth</a:t>
            </a:r>
          </a:p>
        </p:txBody>
      </p:sp>
      <p:sp>
        <p:nvSpPr>
          <p:cNvPr id="315" name="Hairline"/>
          <p:cNvSpPr/>
          <p:nvPr/>
        </p:nvSpPr>
        <p:spPr>
          <a:xfrm>
            <a:off x="3968496" y="3486546"/>
            <a:ext cx="3529584" cy="9525"/>
          </a:xfrm>
          <a:prstGeom prst="rect">
            <a:avLst/>
          </a:prstGeom>
          <a:solidFill>
            <a:srgbClr val="C3C9CF"/>
          </a:solidFill>
          <a:ln>
            <a:noFill/>
          </a:ln>
        </p:spPr>
        <p:txBody>
          <a:bodyPr/>
          <a:lstStyle/>
          <a:p>
            <a:endParaRPr/>
          </a:p>
        </p:txBody>
      </p:sp>
      <p:sp>
        <p:nvSpPr>
          <p:cNvPr id="316" name="CritEntry"/>
          <p:cNvSpPr txBox="1"/>
          <p:nvPr/>
        </p:nvSpPr>
        <p:spPr>
          <a:xfrm>
            <a:off x="3968496" y="3545982"/>
            <a:ext cx="3529584" cy="457200"/>
          </a:xfrm>
          <a:prstGeom prst="rect">
            <a:avLst/>
          </a:prstGeom>
          <a:noFill/>
          <a:ln>
            <a:noFill/>
          </a:ln>
        </p:spPr>
        <p:txBody>
          <a:bodyPr vert="horz" wrap="square" lIns="0" tIns="0" rIns="0" bIns="0" rtlCol="0" anchor="t">
            <a:noAutofit/>
          </a:bodyPr>
          <a:lstStyle/>
          <a:p>
            <a:pPr algn="l">
              <a:lnSpc>
                <a:spcPct val="100000"/>
              </a:lnSpc>
              <a:spcBef>
                <a:spcPts val="0"/>
              </a:spcBef>
              <a:spcAft>
                <a:spcPts val="0"/>
              </a:spcAft>
            </a:pPr>
            <a:r>
              <a:rPr lang="en-US" sz="800" b="1" cap="all" dirty="0">
                <a:solidFill>
                  <a:srgbClr val="455C7A"/>
                </a:solidFill>
                <a:latin typeface="+mj-lt"/>
              </a:rPr>
              <a:t>ADD-ON ACQUISITIONS</a:t>
            </a:r>
          </a:p>
          <a:p>
            <a:pPr algn="l">
              <a:lnSpc>
                <a:spcPct val="100000"/>
              </a:lnSpc>
              <a:spcBef>
                <a:spcPts val="150"/>
              </a:spcBef>
              <a:spcAft>
                <a:spcPts val="0"/>
              </a:spcAft>
            </a:pPr>
            <a:r>
              <a:rPr lang="en-US" sz="730" b="1" dirty="0">
                <a:solidFill>
                  <a:srgbClr val="DA5C09"/>
                </a:solidFill>
                <a:latin typeface="Fira Sans"/>
              </a:rPr>
              <a:t>Significant experience </a:t>
            </a:r>
            <a:r>
              <a:rPr lang="en-US" sz="730" b="0" dirty="0">
                <a:solidFill>
                  <a:srgbClr val="455C7A"/>
                </a:solidFill>
                <a:latin typeface="Fira Sans"/>
              </a:rPr>
              <a:t>supporting portfolio companies in acquisition-based growth strategies</a:t>
            </a:r>
          </a:p>
        </p:txBody>
      </p:sp>
      <p:sp>
        <p:nvSpPr>
          <p:cNvPr id="317" name="Hairline"/>
          <p:cNvSpPr/>
          <p:nvPr/>
        </p:nvSpPr>
        <p:spPr>
          <a:xfrm>
            <a:off x="274320" y="3998610"/>
            <a:ext cx="7223760" cy="9525"/>
          </a:xfrm>
          <a:prstGeom prst="rect">
            <a:avLst/>
          </a:prstGeom>
          <a:solidFill>
            <a:srgbClr val="C3C9CF"/>
          </a:solidFill>
          <a:ln>
            <a:noFill/>
          </a:ln>
        </p:spPr>
        <p:txBody>
          <a:bodyPr/>
          <a:lstStyle/>
          <a:p>
            <a:endParaRPr/>
          </a:p>
        </p:txBody>
      </p:sp>
      <p:sp>
        <p:nvSpPr>
          <p:cNvPr id="318" name="VCRRow"/>
          <p:cNvSpPr txBox="1"/>
          <p:nvPr/>
        </p:nvSpPr>
        <p:spPr>
          <a:xfrm>
            <a:off x="274320" y="4063664"/>
            <a:ext cx="7223760" cy="428721"/>
          </a:xfrm>
          <a:prstGeom prst="rect">
            <a:avLst/>
          </a:prstGeom>
          <a:noFill/>
          <a:ln>
            <a:noFill/>
          </a:ln>
        </p:spPr>
        <p:txBody>
          <a:bodyPr vert="horz" wrap="square" lIns="0" tIns="0" rIns="0" bIns="0" rtlCol="0" anchor="t">
            <a:noAutofit/>
          </a:bodyPr>
          <a:lstStyle/>
          <a:p>
            <a:pPr algn="l">
              <a:lnSpc>
                <a:spcPct val="100000"/>
              </a:lnSpc>
              <a:spcBef>
                <a:spcPts val="0"/>
              </a:spcBef>
              <a:spcAft>
                <a:spcPts val="0"/>
              </a:spcAft>
            </a:pPr>
            <a:r>
              <a:rPr lang="en-US" sz="800" b="1" cap="all" dirty="0">
                <a:solidFill>
                  <a:srgbClr val="455C7A"/>
                </a:solidFill>
                <a:latin typeface="+mj-lt"/>
              </a:rPr>
              <a:t>Operations / VALUE CREATION RESOURCES</a:t>
            </a:r>
          </a:p>
          <a:p>
            <a:pPr>
              <a:spcBef>
                <a:spcPts val="200"/>
              </a:spcBef>
            </a:pPr>
            <a:r>
              <a:rPr lang="en-US" sz="730" dirty="0">
                <a:solidFill>
                  <a:srgbClr val="455C7A"/>
                </a:solidFill>
                <a:latin typeface="Fira Sans"/>
              </a:rPr>
              <a:t>Day-to-day management lies with our Executive Teams, leveraging NMS’ strategic resources:</a:t>
            </a:r>
          </a:p>
          <a:p>
            <a:pPr>
              <a:spcBef>
                <a:spcPts val="200"/>
              </a:spcBef>
            </a:pPr>
            <a:r>
              <a:rPr lang="en-US" sz="730" b="1" dirty="0">
                <a:solidFill>
                  <a:srgbClr val="DA5C09"/>
                </a:solidFill>
                <a:latin typeface="Fira Sans"/>
              </a:rPr>
              <a:t>Portfolio Optimization Group (POG) · Operating Executive Council (OEC) · Talent &amp; Human Capital · Information IQ · Strategic Growth · Strategic Acquisitions</a:t>
            </a:r>
          </a:p>
        </p:txBody>
      </p:sp>
      <p:sp>
        <p:nvSpPr>
          <p:cNvPr id="319" name="ThemesLabel"/>
          <p:cNvSpPr txBox="1"/>
          <p:nvPr/>
        </p:nvSpPr>
        <p:spPr>
          <a:xfrm>
            <a:off x="457200" y="4708839"/>
            <a:ext cx="6858000" cy="198452"/>
          </a:xfrm>
          <a:prstGeom prst="rect">
            <a:avLst/>
          </a:prstGeom>
          <a:noFill/>
          <a:ln>
            <a:noFill/>
          </a:ln>
        </p:spPr>
        <p:txBody>
          <a:bodyPr vert="horz" wrap="square" lIns="0" tIns="0" rIns="0" bIns="0" rtlCol="0" anchor="t">
            <a:noAutofit/>
          </a:bodyPr>
          <a:lstStyle/>
          <a:p>
            <a:pPr algn="ctr">
              <a:lnSpc>
                <a:spcPct val="100000"/>
              </a:lnSpc>
              <a:spcBef>
                <a:spcPts val="0"/>
              </a:spcBef>
              <a:spcAft>
                <a:spcPts val="0"/>
              </a:spcAft>
            </a:pPr>
            <a:r>
              <a:rPr lang="en-US" sz="1200" b="1" dirty="0">
                <a:solidFill>
                  <a:srgbClr val="455C7A"/>
                </a:solidFill>
                <a:latin typeface="+mj-lt"/>
              </a:rPr>
              <a:t>ACTIVE INVESTMENT THEMES</a:t>
            </a:r>
          </a:p>
        </p:txBody>
      </p:sp>
      <p:sp>
        <p:nvSpPr>
          <p:cNvPr id="320" name="ThemeCard"/>
          <p:cNvSpPr/>
          <p:nvPr/>
        </p:nvSpPr>
        <p:spPr>
          <a:xfrm>
            <a:off x="274320" y="5023754"/>
            <a:ext cx="3529584" cy="2660068"/>
          </a:xfrm>
          <a:prstGeom prst="rect">
            <a:avLst/>
          </a:prstGeom>
          <a:solidFill>
            <a:srgbClr val="FFFFFF"/>
          </a:solidFill>
          <a:ln>
            <a:solidFill>
              <a:srgbClr val="DA5C09"/>
            </a:solidFill>
          </a:ln>
          <a:effectLst>
            <a:outerShdw blurRad="63500" dir="2700000" algn="tl" rotWithShape="0">
              <a:prstClr val="black">
                <a:alpha val="20000"/>
              </a:prstClr>
            </a:outerShdw>
          </a:effectLst>
        </p:spPr>
        <p:txBody>
          <a:bodyPr lIns="109728" tIns="73152" rIns="91440" bIns="18288" rtlCol="0" anchor="t">
            <a:noAutofit/>
          </a:bodyPr>
          <a:lstStyle/>
          <a:p>
            <a:pPr algn="l">
              <a:lnSpc>
                <a:spcPct val="100000"/>
              </a:lnSpc>
              <a:spcBef>
                <a:spcPts val="0"/>
              </a:spcBef>
              <a:spcAft>
                <a:spcPts val="0"/>
              </a:spcAft>
            </a:pPr>
            <a:r>
              <a:rPr lang="en-US" sz="850" b="1" cap="all" dirty="0">
                <a:solidFill>
                  <a:srgbClr val="455C7A"/>
                </a:solidFill>
                <a:latin typeface="+mj-lt"/>
              </a:rPr>
              <a:t>Business &amp; Industrial Services</a:t>
            </a:r>
          </a:p>
        </p:txBody>
      </p:sp>
      <p:sp>
        <p:nvSpPr>
          <p:cNvPr id="321" name="ThemeBody"/>
          <p:cNvSpPr txBox="1"/>
          <p:nvPr/>
        </p:nvSpPr>
        <p:spPr>
          <a:xfrm>
            <a:off x="274320" y="5023754"/>
            <a:ext cx="3474720" cy="2660067"/>
          </a:xfrm>
          <a:prstGeom prst="rect">
            <a:avLst/>
          </a:prstGeom>
          <a:noFill/>
          <a:ln>
            <a:noFill/>
          </a:ln>
        </p:spPr>
        <p:txBody>
          <a:bodyPr vert="horz" wrap="square" lIns="109728" tIns="274320" rIns="91440" bIns="27432" rtlCol="0" anchor="t">
            <a:noAutofit/>
          </a:bodyPr>
          <a:lstStyle/>
          <a:p>
            <a:pPr algn="l">
              <a:lnSpc>
                <a:spcPct val="100000"/>
              </a:lnSpc>
              <a:spcBef>
                <a:spcPts val="0"/>
              </a:spcBef>
              <a:spcAft>
                <a:spcPts val="0"/>
              </a:spcAft>
            </a:pPr>
            <a:r>
              <a:rPr lang="en-US" sz="730" b="1" dirty="0">
                <a:solidFill>
                  <a:srgbClr val="DA5C09"/>
                </a:solidFill>
                <a:latin typeface="Fira Sans"/>
              </a:rPr>
              <a:t>Industrial Services</a:t>
            </a:r>
          </a:p>
          <a:p>
            <a:pPr>
              <a:spcBef>
                <a:spcPts val="100"/>
              </a:spcBef>
            </a:pPr>
            <a:r>
              <a:rPr lang="en-US" sz="620" b="0" dirty="0">
                <a:solidFill>
                  <a:srgbClr val="455C7A"/>
                </a:solidFill>
                <a:latin typeface="Fira Sans"/>
              </a:rPr>
              <a:t>Power and electrical services </a:t>
            </a:r>
            <a:r>
              <a:rPr lang="en-US" sz="620" dirty="0">
                <a:solidFill>
                  <a:srgbClr val="455C7A"/>
                </a:solidFill>
              </a:rPr>
              <a:t>· </a:t>
            </a:r>
            <a:r>
              <a:rPr lang="en-US" sz="620" b="0" dirty="0">
                <a:solidFill>
                  <a:srgbClr val="455C7A"/>
                </a:solidFill>
                <a:latin typeface="Fira Sans"/>
              </a:rPr>
              <a:t>industrial MRO</a:t>
            </a:r>
            <a:r>
              <a:rPr lang="en-US" sz="620" dirty="0">
                <a:solidFill>
                  <a:srgbClr val="455C7A"/>
                </a:solidFill>
              </a:rPr>
              <a:t> ·</a:t>
            </a:r>
            <a:r>
              <a:rPr lang="en-US" sz="620" b="0" dirty="0">
                <a:solidFill>
                  <a:srgbClr val="455C7A"/>
                </a:solidFill>
                <a:latin typeface="Fira Sans"/>
              </a:rPr>
              <a:t> industrial cleaning</a:t>
            </a:r>
            <a:r>
              <a:rPr lang="en-US" sz="620" dirty="0">
                <a:solidFill>
                  <a:srgbClr val="455C7A"/>
                </a:solidFill>
              </a:rPr>
              <a:t> ·</a:t>
            </a:r>
            <a:r>
              <a:rPr lang="en-US" sz="620" b="0" dirty="0">
                <a:solidFill>
                  <a:srgbClr val="455C7A"/>
                </a:solidFill>
                <a:latin typeface="Fira Sans"/>
              </a:rPr>
              <a:t> testing, inspection &amp; compliance</a:t>
            </a:r>
          </a:p>
          <a:p>
            <a:pPr algn="l">
              <a:lnSpc>
                <a:spcPct val="100000"/>
              </a:lnSpc>
              <a:spcBef>
                <a:spcPts val="100"/>
              </a:spcBef>
              <a:spcAft>
                <a:spcPts val="0"/>
              </a:spcAft>
            </a:pPr>
            <a:endParaRPr lang="en-US" sz="300" b="0" dirty="0">
              <a:solidFill>
                <a:srgbClr val="455C7A"/>
              </a:solidFill>
              <a:latin typeface="Fira Sans"/>
            </a:endParaRPr>
          </a:p>
          <a:p>
            <a:r>
              <a:rPr lang="en-US" sz="730" b="1" dirty="0">
                <a:solidFill>
                  <a:srgbClr val="DA5C09"/>
                </a:solidFill>
                <a:latin typeface="Fira Sans"/>
              </a:rPr>
              <a:t>Environmental Services</a:t>
            </a:r>
          </a:p>
          <a:p>
            <a:pPr>
              <a:spcBef>
                <a:spcPts val="100"/>
              </a:spcBef>
            </a:pPr>
            <a:r>
              <a:rPr lang="en-US" sz="620" dirty="0">
                <a:solidFill>
                  <a:srgbClr val="455C7A"/>
                </a:solidFill>
                <a:latin typeface="Fira Sans"/>
              </a:rPr>
              <a:t>Water &amp; wastewater · ESG reporting &amp; zero waste · industrial cleaning · filtration</a:t>
            </a:r>
          </a:p>
          <a:p>
            <a:pPr algn="l">
              <a:lnSpc>
                <a:spcPct val="100000"/>
              </a:lnSpc>
              <a:spcBef>
                <a:spcPts val="480"/>
              </a:spcBef>
              <a:spcAft>
                <a:spcPts val="0"/>
              </a:spcAft>
            </a:pPr>
            <a:r>
              <a:rPr lang="en-US" sz="730" b="1" dirty="0">
                <a:solidFill>
                  <a:srgbClr val="DA5C09"/>
                </a:solidFill>
                <a:latin typeface="Fira Sans"/>
              </a:rPr>
              <a:t>Facility Services</a:t>
            </a:r>
          </a:p>
          <a:p>
            <a:pPr algn="l">
              <a:lnSpc>
                <a:spcPct val="100000"/>
              </a:lnSpc>
              <a:spcBef>
                <a:spcPts val="100"/>
              </a:spcBef>
              <a:spcAft>
                <a:spcPts val="0"/>
              </a:spcAft>
            </a:pPr>
            <a:r>
              <a:rPr lang="en-US" sz="620" b="0" dirty="0">
                <a:solidFill>
                  <a:srgbClr val="455C7A"/>
                </a:solidFill>
                <a:latin typeface="Fira Sans"/>
              </a:rPr>
              <a:t>Route-based commercial services · managed services · access control &amp; security · specialty cleaning</a:t>
            </a:r>
          </a:p>
          <a:p>
            <a:pPr algn="l">
              <a:lnSpc>
                <a:spcPct val="100000"/>
              </a:lnSpc>
              <a:spcBef>
                <a:spcPts val="480"/>
              </a:spcBef>
              <a:spcAft>
                <a:spcPts val="0"/>
              </a:spcAft>
            </a:pPr>
            <a:r>
              <a:rPr lang="en-US" sz="730" b="1" dirty="0">
                <a:solidFill>
                  <a:srgbClr val="DA5C09"/>
                </a:solidFill>
                <a:latin typeface="Fira Sans"/>
              </a:rPr>
              <a:t>Specialty Distribution</a:t>
            </a:r>
          </a:p>
          <a:p>
            <a:pPr algn="l">
              <a:lnSpc>
                <a:spcPct val="100000"/>
              </a:lnSpc>
              <a:spcBef>
                <a:spcPts val="100"/>
              </a:spcBef>
              <a:spcAft>
                <a:spcPts val="0"/>
              </a:spcAft>
            </a:pPr>
            <a:r>
              <a:rPr lang="en-US" sz="620" b="0" dirty="0">
                <a:solidFill>
                  <a:srgbClr val="455C7A"/>
                </a:solidFill>
                <a:latin typeface="Fira Sans"/>
              </a:rPr>
              <a:t>Value-added distributors across environmental, facilities, industrial, and engineering end markets</a:t>
            </a:r>
          </a:p>
          <a:p>
            <a:pPr algn="l">
              <a:lnSpc>
                <a:spcPct val="100000"/>
              </a:lnSpc>
              <a:spcBef>
                <a:spcPts val="480"/>
              </a:spcBef>
              <a:spcAft>
                <a:spcPts val="0"/>
              </a:spcAft>
            </a:pPr>
            <a:r>
              <a:rPr lang="en-US" sz="730" b="1" dirty="0">
                <a:solidFill>
                  <a:srgbClr val="DA5C09"/>
                </a:solidFill>
                <a:latin typeface="Fira Sans"/>
              </a:rPr>
              <a:t>Engineering Services</a:t>
            </a:r>
          </a:p>
          <a:p>
            <a:pPr algn="l">
              <a:lnSpc>
                <a:spcPct val="100000"/>
              </a:lnSpc>
              <a:spcBef>
                <a:spcPts val="100"/>
              </a:spcBef>
              <a:spcAft>
                <a:spcPts val="0"/>
              </a:spcAft>
            </a:pPr>
            <a:r>
              <a:rPr lang="en-US" sz="620" b="0" dirty="0">
                <a:solidFill>
                  <a:srgbClr val="455C7A"/>
                </a:solidFill>
                <a:latin typeface="Fira Sans"/>
              </a:rPr>
              <a:t>Civil, geospatial &amp; geotechnical focus: utility &amp; water · transportation &amp; municipal · other industrial / commercial</a:t>
            </a:r>
          </a:p>
          <a:p>
            <a:pPr algn="l">
              <a:lnSpc>
                <a:spcPct val="100000"/>
              </a:lnSpc>
              <a:spcBef>
                <a:spcPts val="480"/>
              </a:spcBef>
              <a:spcAft>
                <a:spcPts val="0"/>
              </a:spcAft>
            </a:pPr>
            <a:r>
              <a:rPr lang="en-US" sz="730" b="1" dirty="0">
                <a:solidFill>
                  <a:srgbClr val="DA5C09"/>
                </a:solidFill>
                <a:latin typeface="Fira Sans"/>
              </a:rPr>
              <a:t>Professional &amp; IT Services</a:t>
            </a:r>
          </a:p>
          <a:p>
            <a:pPr algn="l">
              <a:lnSpc>
                <a:spcPct val="100000"/>
              </a:lnSpc>
              <a:spcBef>
                <a:spcPts val="100"/>
              </a:spcBef>
              <a:spcAft>
                <a:spcPts val="0"/>
              </a:spcAft>
            </a:pPr>
            <a:r>
              <a:rPr lang="en-US" sz="620" b="0" dirty="0">
                <a:solidFill>
                  <a:srgbClr val="455C7A"/>
                </a:solidFill>
                <a:latin typeface="Fira Sans"/>
              </a:rPr>
              <a:t>Legal &amp; Insurance · accountin</a:t>
            </a:r>
            <a:r>
              <a:rPr lang="en-US" sz="620" dirty="0">
                <a:solidFill>
                  <a:srgbClr val="455C7A"/>
                </a:solidFill>
                <a:latin typeface="Fira Sans"/>
              </a:rPr>
              <a:t>g &amp; OCFO</a:t>
            </a:r>
            <a:r>
              <a:rPr lang="en-US" sz="620" b="0" dirty="0">
                <a:solidFill>
                  <a:srgbClr val="455C7A"/>
                </a:solidFill>
                <a:latin typeface="Fira Sans"/>
              </a:rPr>
              <a:t> · IT and cybersecurity · human capital management · </a:t>
            </a:r>
            <a:r>
              <a:rPr lang="en-US" sz="620" dirty="0">
                <a:solidFill>
                  <a:srgbClr val="455C7A"/>
                </a:solidFill>
                <a:latin typeface="Fira Sans"/>
              </a:rPr>
              <a:t>compliance services</a:t>
            </a:r>
            <a:endParaRPr lang="en-US" sz="620" b="0" dirty="0">
              <a:solidFill>
                <a:srgbClr val="455C7A"/>
              </a:solidFill>
              <a:latin typeface="Fira Sans"/>
            </a:endParaRPr>
          </a:p>
        </p:txBody>
      </p:sp>
      <p:sp>
        <p:nvSpPr>
          <p:cNvPr id="322" name="ThemeCard"/>
          <p:cNvSpPr/>
          <p:nvPr/>
        </p:nvSpPr>
        <p:spPr>
          <a:xfrm>
            <a:off x="3968496" y="5023754"/>
            <a:ext cx="3529584" cy="2660068"/>
          </a:xfrm>
          <a:prstGeom prst="rect">
            <a:avLst/>
          </a:prstGeom>
          <a:solidFill>
            <a:srgbClr val="FFFFFF"/>
          </a:solidFill>
          <a:ln>
            <a:solidFill>
              <a:srgbClr val="DA5C09"/>
            </a:solidFill>
          </a:ln>
          <a:effectLst>
            <a:outerShdw blurRad="63500" dir="2700000" algn="tl" rotWithShape="0">
              <a:prstClr val="black">
                <a:alpha val="20000"/>
              </a:prstClr>
            </a:outerShdw>
          </a:effectLst>
        </p:spPr>
        <p:txBody>
          <a:bodyPr lIns="109728" tIns="73152" rIns="91440" bIns="18288" rtlCol="0" anchor="t">
            <a:noAutofit/>
          </a:bodyPr>
          <a:lstStyle/>
          <a:p>
            <a:pPr algn="l">
              <a:lnSpc>
                <a:spcPct val="100000"/>
              </a:lnSpc>
              <a:spcBef>
                <a:spcPts val="0"/>
              </a:spcBef>
              <a:spcAft>
                <a:spcPts val="0"/>
              </a:spcAft>
            </a:pPr>
            <a:r>
              <a:rPr lang="en-US" sz="850" b="1" cap="all" dirty="0">
                <a:solidFill>
                  <a:srgbClr val="455C7A"/>
                </a:solidFill>
                <a:latin typeface="+mj-lt"/>
              </a:rPr>
              <a:t>Healthcare Services</a:t>
            </a:r>
          </a:p>
        </p:txBody>
      </p:sp>
      <p:sp>
        <p:nvSpPr>
          <p:cNvPr id="323" name="ThemeBody"/>
          <p:cNvSpPr txBox="1"/>
          <p:nvPr/>
        </p:nvSpPr>
        <p:spPr>
          <a:xfrm>
            <a:off x="3968496" y="5023754"/>
            <a:ext cx="3474720" cy="2660068"/>
          </a:xfrm>
          <a:prstGeom prst="rect">
            <a:avLst/>
          </a:prstGeom>
          <a:noFill/>
          <a:ln>
            <a:noFill/>
          </a:ln>
        </p:spPr>
        <p:txBody>
          <a:bodyPr vert="horz" wrap="square" lIns="109728" tIns="274320" rIns="91440" bIns="27432" rtlCol="0" anchor="t">
            <a:noAutofit/>
          </a:bodyPr>
          <a:lstStyle/>
          <a:p>
            <a:pPr algn="l">
              <a:lnSpc>
                <a:spcPct val="100000"/>
              </a:lnSpc>
              <a:spcBef>
                <a:spcPts val="0"/>
              </a:spcBef>
              <a:spcAft>
                <a:spcPts val="0"/>
              </a:spcAft>
            </a:pPr>
            <a:r>
              <a:rPr lang="en-US" sz="730" b="1" dirty="0">
                <a:solidFill>
                  <a:srgbClr val="DA5C09"/>
                </a:solidFill>
                <a:latin typeface="Fira Sans"/>
              </a:rPr>
              <a:t>Outsourced Pharma Services</a:t>
            </a:r>
          </a:p>
          <a:p>
            <a:pPr algn="l">
              <a:lnSpc>
                <a:spcPct val="100000"/>
              </a:lnSpc>
              <a:spcBef>
                <a:spcPts val="100"/>
              </a:spcBef>
              <a:spcAft>
                <a:spcPts val="0"/>
              </a:spcAft>
            </a:pPr>
            <a:r>
              <a:rPr lang="en-US" sz="620" b="0" dirty="0">
                <a:solidFill>
                  <a:srgbClr val="455C7A"/>
                </a:solidFill>
                <a:latin typeface="Fira Sans"/>
              </a:rPr>
              <a:t>Specialty packaging · sterilization services · specialty storage &amp; distribution · specialty CRO services · commercial &amp; regulatory services</a:t>
            </a:r>
          </a:p>
          <a:p>
            <a:pPr algn="l">
              <a:lnSpc>
                <a:spcPct val="100000"/>
              </a:lnSpc>
              <a:spcBef>
                <a:spcPts val="620"/>
              </a:spcBef>
              <a:spcAft>
                <a:spcPts val="0"/>
              </a:spcAft>
            </a:pPr>
            <a:r>
              <a:rPr lang="en-US" sz="730" b="1" dirty="0">
                <a:solidFill>
                  <a:srgbClr val="DA5C09"/>
                </a:solidFill>
                <a:latin typeface="Fira Sans"/>
              </a:rPr>
              <a:t>Med Tech Services</a:t>
            </a:r>
          </a:p>
          <a:p>
            <a:pPr algn="l">
              <a:lnSpc>
                <a:spcPct val="100000"/>
              </a:lnSpc>
              <a:spcBef>
                <a:spcPts val="100"/>
              </a:spcBef>
              <a:spcAft>
                <a:spcPts val="0"/>
              </a:spcAft>
            </a:pPr>
            <a:r>
              <a:rPr lang="en-US" sz="620" b="0" dirty="0">
                <a:solidFill>
                  <a:srgbClr val="455C7A"/>
                </a:solidFill>
                <a:latin typeface="Fira Sans"/>
              </a:rPr>
              <a:t>R&amp;D / design · regulatory affairs · contract manufacturing · specialized services (validation, packaging) · ELM / MEM</a:t>
            </a:r>
          </a:p>
          <a:p>
            <a:pPr algn="l">
              <a:lnSpc>
                <a:spcPct val="100000"/>
              </a:lnSpc>
              <a:spcBef>
                <a:spcPts val="620"/>
              </a:spcBef>
              <a:spcAft>
                <a:spcPts val="0"/>
              </a:spcAft>
            </a:pPr>
            <a:r>
              <a:rPr lang="en-US" sz="730" b="1" dirty="0">
                <a:solidFill>
                  <a:srgbClr val="DA5C09"/>
                </a:solidFill>
                <a:latin typeface="Fira Sans"/>
              </a:rPr>
              <a:t>Payor Services</a:t>
            </a:r>
          </a:p>
          <a:p>
            <a:pPr algn="l">
              <a:lnSpc>
                <a:spcPct val="100000"/>
              </a:lnSpc>
              <a:spcBef>
                <a:spcPts val="100"/>
              </a:spcBef>
              <a:spcAft>
                <a:spcPts val="0"/>
              </a:spcAft>
            </a:pPr>
            <a:r>
              <a:rPr lang="en-US" sz="620" b="0" dirty="0">
                <a:solidFill>
                  <a:srgbClr val="455C7A"/>
                </a:solidFill>
                <a:latin typeface="Fira Sans"/>
              </a:rPr>
              <a:t>Care coordination · specialty benefits management · payment integrity · employee assistance programs · cost containment</a:t>
            </a:r>
          </a:p>
          <a:p>
            <a:pPr algn="l">
              <a:lnSpc>
                <a:spcPct val="100000"/>
              </a:lnSpc>
              <a:spcBef>
                <a:spcPts val="620"/>
              </a:spcBef>
              <a:spcAft>
                <a:spcPts val="0"/>
              </a:spcAft>
            </a:pPr>
            <a:r>
              <a:rPr lang="en-US" sz="730" b="1" dirty="0">
                <a:solidFill>
                  <a:srgbClr val="DA5C09"/>
                </a:solidFill>
                <a:latin typeface="Fira Sans"/>
              </a:rPr>
              <a:t>Specialty Staffing</a:t>
            </a:r>
          </a:p>
          <a:p>
            <a:pPr algn="l">
              <a:lnSpc>
                <a:spcPct val="100000"/>
              </a:lnSpc>
              <a:spcBef>
                <a:spcPts val="100"/>
              </a:spcBef>
              <a:spcAft>
                <a:spcPts val="0"/>
              </a:spcAft>
            </a:pPr>
            <a:r>
              <a:rPr lang="en-US" sz="620" b="0" dirty="0">
                <a:solidFill>
                  <a:srgbClr val="455C7A"/>
                </a:solidFill>
                <a:latin typeface="Fira Sans"/>
              </a:rPr>
              <a:t>K-12 education services · specialty locums · behavioral health staffing · life sciences staffing · caregiver private pay</a:t>
            </a:r>
          </a:p>
          <a:p>
            <a:pPr algn="l">
              <a:lnSpc>
                <a:spcPct val="100000"/>
              </a:lnSpc>
              <a:spcBef>
                <a:spcPts val="620"/>
              </a:spcBef>
              <a:spcAft>
                <a:spcPts val="0"/>
              </a:spcAft>
            </a:pPr>
            <a:r>
              <a:rPr lang="en-US" sz="730" b="1" dirty="0">
                <a:solidFill>
                  <a:srgbClr val="DA5C09"/>
                </a:solidFill>
                <a:latin typeface="Fira Sans"/>
              </a:rPr>
              <a:t>Infusion + Pharmacy</a:t>
            </a:r>
          </a:p>
          <a:p>
            <a:pPr algn="l">
              <a:lnSpc>
                <a:spcPct val="100000"/>
              </a:lnSpc>
              <a:spcBef>
                <a:spcPts val="100"/>
              </a:spcBef>
              <a:spcAft>
                <a:spcPts val="0"/>
              </a:spcAft>
            </a:pPr>
            <a:r>
              <a:rPr lang="en-US" sz="620" b="0" dirty="0">
                <a:solidFill>
                  <a:srgbClr val="455C7A"/>
                </a:solidFill>
                <a:latin typeface="Fira Sans"/>
              </a:rPr>
              <a:t>Ambulatory infusion clinics · infusion pharmacies · niche specialty pharmacy · behavioral health pharmacy</a:t>
            </a:r>
          </a:p>
          <a:p>
            <a:pPr algn="l">
              <a:lnSpc>
                <a:spcPct val="100000"/>
              </a:lnSpc>
              <a:spcBef>
                <a:spcPts val="620"/>
              </a:spcBef>
              <a:spcAft>
                <a:spcPts val="0"/>
              </a:spcAft>
            </a:pPr>
            <a:r>
              <a:rPr lang="en-US" sz="730" b="1" dirty="0">
                <a:solidFill>
                  <a:srgbClr val="DA5C09"/>
                </a:solidFill>
                <a:latin typeface="Fira Sans"/>
              </a:rPr>
              <a:t>Longevity Services</a:t>
            </a:r>
          </a:p>
          <a:p>
            <a:pPr>
              <a:spcBef>
                <a:spcPts val="100"/>
              </a:spcBef>
            </a:pPr>
            <a:r>
              <a:rPr lang="en-US" sz="620" dirty="0">
                <a:solidFill>
                  <a:srgbClr val="455C7A"/>
                </a:solidFill>
                <a:latin typeface="Fira Sans"/>
              </a:rPr>
              <a:t>Hormone replacement · specialty pharmacy · </a:t>
            </a:r>
            <a:r>
              <a:rPr lang="en-US" sz="620" dirty="0">
                <a:solidFill>
                  <a:srgbClr val="455C7A"/>
                </a:solidFill>
              </a:rPr>
              <a:t>sleep health · nutritional counseling · concierge medicine · weight management · stem cell therapy</a:t>
            </a:r>
            <a:endParaRPr lang="en-US" sz="620" dirty="0">
              <a:solidFill>
                <a:srgbClr val="455C7A"/>
              </a:solidFill>
              <a:latin typeface="Fira Sans"/>
            </a:endParaRPr>
          </a:p>
          <a:p>
            <a:pPr algn="l">
              <a:lnSpc>
                <a:spcPct val="100000"/>
              </a:lnSpc>
              <a:spcBef>
                <a:spcPts val="620"/>
              </a:spcBef>
              <a:spcAft>
                <a:spcPts val="0"/>
              </a:spcAft>
            </a:pPr>
            <a:endParaRPr lang="en-US" sz="730" b="1" dirty="0">
              <a:solidFill>
                <a:srgbClr val="DA5C09"/>
              </a:solidFill>
              <a:latin typeface="Fira Sans"/>
            </a:endParaRPr>
          </a:p>
        </p:txBody>
      </p:sp>
      <p:sp>
        <p:nvSpPr>
          <p:cNvPr id="3" name="TeamBand">
            <a:extLst>
              <a:ext uri="{FF2B5EF4-FFF2-40B4-BE49-F238E27FC236}">
                <a16:creationId xmlns:a16="http://schemas.microsoft.com/office/drawing/2014/main" id="{5D0312C5-40E8-805C-A581-B220F5607AF0}"/>
              </a:ext>
            </a:extLst>
          </p:cNvPr>
          <p:cNvSpPr/>
          <p:nvPr/>
        </p:nvSpPr>
        <p:spPr>
          <a:xfrm>
            <a:off x="274320" y="8083718"/>
            <a:ext cx="7223760" cy="1554480"/>
          </a:xfrm>
          <a:prstGeom prst="rect">
            <a:avLst/>
          </a:prstGeom>
          <a:solidFill>
            <a:srgbClr val="2E4057"/>
          </a:solidFill>
          <a:ln>
            <a:noFill/>
          </a:ln>
          <a:effectLst>
            <a:outerShdw blurRad="63500" dir="2700000" algn="tl" rotWithShape="0">
              <a:prstClr val="black">
                <a:alpha val="20000"/>
              </a:prstClr>
            </a:outerShdw>
          </a:effectLst>
        </p:spPr>
        <p:txBody>
          <a:bodyPr lIns="109728" tIns="82296" rIns="54864" bIns="18288" rtlCol="0" anchor="t">
            <a:noAutofit/>
          </a:bodyPr>
          <a:lstStyle/>
          <a:p>
            <a:endParaRPr/>
          </a:p>
        </p:txBody>
      </p:sp>
      <p:sp>
        <p:nvSpPr>
          <p:cNvPr id="5" name="BDContact">
            <a:extLst>
              <a:ext uri="{FF2B5EF4-FFF2-40B4-BE49-F238E27FC236}">
                <a16:creationId xmlns:a16="http://schemas.microsoft.com/office/drawing/2014/main" id="{FD5D91B3-5EE6-EE97-1120-451CB8F868A6}"/>
              </a:ext>
            </a:extLst>
          </p:cNvPr>
          <p:cNvSpPr txBox="1"/>
          <p:nvPr/>
        </p:nvSpPr>
        <p:spPr>
          <a:xfrm>
            <a:off x="56500" y="8079111"/>
            <a:ext cx="1810512" cy="1554480"/>
          </a:xfrm>
          <a:prstGeom prst="rect">
            <a:avLst/>
          </a:prstGeom>
          <a:noFill/>
          <a:ln>
            <a:noFill/>
          </a:ln>
        </p:spPr>
        <p:txBody>
          <a:bodyPr vert="horz" wrap="square" lIns="0" tIns="0" rIns="0" bIns="0" rtlCol="0" anchor="ctr">
            <a:noAutofit/>
          </a:bodyPr>
          <a:lstStyle/>
          <a:p>
            <a:pPr algn="ctr">
              <a:lnSpc>
                <a:spcPct val="100000"/>
              </a:lnSpc>
              <a:spcBef>
                <a:spcPts val="0"/>
              </a:spcBef>
              <a:spcAft>
                <a:spcPts val="0"/>
              </a:spcAft>
            </a:pPr>
            <a:r>
              <a:rPr lang="en-US" sz="500" b="1" spc="300" dirty="0">
                <a:solidFill>
                  <a:srgbClr val="DA5C09"/>
                </a:solidFill>
                <a:latin typeface="+mj-lt"/>
              </a:rPr>
              <a:t>CONTACT</a:t>
            </a:r>
            <a:endParaRPr lang="en-US" sz="600" b="1" spc="300" dirty="0">
              <a:solidFill>
                <a:srgbClr val="DA5C09"/>
              </a:solidFill>
              <a:latin typeface="+mj-lt"/>
            </a:endParaRPr>
          </a:p>
          <a:p>
            <a:pPr algn="ctr">
              <a:lnSpc>
                <a:spcPct val="100000"/>
              </a:lnSpc>
              <a:spcBef>
                <a:spcPts val="350"/>
              </a:spcBef>
              <a:spcAft>
                <a:spcPts val="0"/>
              </a:spcAft>
            </a:pPr>
            <a:r>
              <a:rPr lang="en-US" sz="720" b="1" dirty="0">
                <a:solidFill>
                  <a:srgbClr val="FFFFFF"/>
                </a:solidFill>
                <a:latin typeface="Fira Sans"/>
              </a:rPr>
              <a:t>William Gonzalez</a:t>
            </a:r>
          </a:p>
          <a:p>
            <a:pPr algn="ctr">
              <a:lnSpc>
                <a:spcPct val="112000"/>
              </a:lnSpc>
              <a:spcBef>
                <a:spcPts val="250"/>
              </a:spcBef>
              <a:spcAft>
                <a:spcPts val="0"/>
              </a:spcAft>
            </a:pPr>
            <a:r>
              <a:rPr lang="en-US" sz="620" b="0" dirty="0">
                <a:solidFill>
                  <a:srgbClr val="FFFFFF"/>
                </a:solidFill>
                <a:latin typeface="Fira Sans"/>
              </a:rPr>
              <a:t>Managing Director &amp;</a:t>
            </a:r>
          </a:p>
          <a:p>
            <a:pPr algn="ctr">
              <a:lnSpc>
                <a:spcPct val="112000"/>
              </a:lnSpc>
              <a:spcBef>
                <a:spcPts val="0"/>
              </a:spcBef>
              <a:spcAft>
                <a:spcPts val="0"/>
              </a:spcAft>
            </a:pPr>
            <a:r>
              <a:rPr lang="en-US" sz="620" b="0" dirty="0">
                <a:solidFill>
                  <a:srgbClr val="FFFFFF"/>
                </a:solidFill>
                <a:latin typeface="Fira Sans"/>
              </a:rPr>
              <a:t>Head of Business Development</a:t>
            </a:r>
          </a:p>
          <a:p>
            <a:pPr algn="ctr">
              <a:lnSpc>
                <a:spcPct val="100000"/>
              </a:lnSpc>
              <a:spcBef>
                <a:spcPts val="350"/>
              </a:spcBef>
              <a:spcAft>
                <a:spcPts val="0"/>
              </a:spcAft>
            </a:pPr>
            <a:r>
              <a:rPr lang="en-US" sz="590" b="1" dirty="0">
                <a:solidFill>
                  <a:srgbClr val="DA5C09"/>
                </a:solidFill>
                <a:latin typeface="Fira Sans"/>
              </a:rPr>
              <a:t>wgonzalez@nms-capital.com</a:t>
            </a:r>
          </a:p>
        </p:txBody>
      </p:sp>
      <p:sp>
        <p:nvSpPr>
          <p:cNvPr id="7" name="VDivider">
            <a:extLst>
              <a:ext uri="{FF2B5EF4-FFF2-40B4-BE49-F238E27FC236}">
                <a16:creationId xmlns:a16="http://schemas.microsoft.com/office/drawing/2014/main" id="{EF53FF4C-CB90-9E10-7065-9335C0739749}"/>
              </a:ext>
            </a:extLst>
          </p:cNvPr>
          <p:cNvSpPr/>
          <p:nvPr/>
        </p:nvSpPr>
        <p:spPr>
          <a:xfrm>
            <a:off x="1678506" y="8303174"/>
            <a:ext cx="9525" cy="1115568"/>
          </a:xfrm>
          <a:prstGeom prst="rect">
            <a:avLst/>
          </a:prstGeom>
          <a:solidFill>
            <a:srgbClr val="C3C9CF">
              <a:alpha val="55000"/>
            </a:srgbClr>
          </a:solidFill>
          <a:ln>
            <a:noFill/>
          </a:ln>
        </p:spPr>
        <p:txBody>
          <a:bodyPr/>
          <a:lstStyle/>
          <a:p>
            <a:endParaRPr/>
          </a:p>
        </p:txBody>
      </p:sp>
      <p:sp>
        <p:nvSpPr>
          <p:cNvPr id="9" name="TeamHeader">
            <a:extLst>
              <a:ext uri="{FF2B5EF4-FFF2-40B4-BE49-F238E27FC236}">
                <a16:creationId xmlns:a16="http://schemas.microsoft.com/office/drawing/2014/main" id="{351D4748-13F2-4109-443B-6251F5ED6C92}"/>
              </a:ext>
            </a:extLst>
          </p:cNvPr>
          <p:cNvSpPr txBox="1"/>
          <p:nvPr/>
        </p:nvSpPr>
        <p:spPr>
          <a:xfrm>
            <a:off x="2134767" y="8021015"/>
            <a:ext cx="4846320" cy="201168"/>
          </a:xfrm>
          <a:prstGeom prst="rect">
            <a:avLst/>
          </a:prstGeom>
          <a:noFill/>
          <a:ln>
            <a:noFill/>
          </a:ln>
        </p:spPr>
        <p:txBody>
          <a:bodyPr vert="horz" wrap="square" lIns="0" tIns="0" rIns="0" bIns="0" rtlCol="0" anchor="t">
            <a:noAutofit/>
          </a:bodyPr>
          <a:lstStyle/>
          <a:p>
            <a:pPr algn="ctr">
              <a:lnSpc>
                <a:spcPct val="100000"/>
              </a:lnSpc>
              <a:spcBef>
                <a:spcPts val="0"/>
              </a:spcBef>
              <a:spcAft>
                <a:spcPts val="0"/>
              </a:spcAft>
            </a:pPr>
            <a:r>
              <a:rPr lang="en-US" sz="950" b="1" cap="small" dirty="0">
                <a:solidFill>
                  <a:srgbClr val="FFFFFF"/>
                </a:solidFill>
                <a:latin typeface="+mj-lt"/>
              </a:rPr>
              <a:t>Investment Team</a:t>
            </a:r>
          </a:p>
        </p:txBody>
      </p:sp>
      <p:sp>
        <p:nvSpPr>
          <p:cNvPr id="11" name="Member">
            <a:extLst>
              <a:ext uri="{FF2B5EF4-FFF2-40B4-BE49-F238E27FC236}">
                <a16:creationId xmlns:a16="http://schemas.microsoft.com/office/drawing/2014/main" id="{B9ADB3A6-2FBD-F066-8356-BE95D299900B}"/>
              </a:ext>
            </a:extLst>
          </p:cNvPr>
          <p:cNvSpPr txBox="1"/>
          <p:nvPr/>
        </p:nvSpPr>
        <p:spPr>
          <a:xfrm>
            <a:off x="1689936" y="8253949"/>
            <a:ext cx="1170432" cy="402336"/>
          </a:xfrm>
          <a:prstGeom prst="rect">
            <a:avLst/>
          </a:prstGeom>
          <a:noFill/>
          <a:ln>
            <a:noFill/>
          </a:ln>
        </p:spPr>
        <p:txBody>
          <a:bodyPr vert="horz" wrap="square" lIns="0" tIns="0" rIns="0" bIns="0" rtlCol="0" anchor="t">
            <a:noAutofit/>
          </a:bodyPr>
          <a:lstStyle/>
          <a:p>
            <a:pPr algn="ctr">
              <a:lnSpc>
                <a:spcPct val="100000"/>
              </a:lnSpc>
              <a:spcBef>
                <a:spcPts val="0"/>
              </a:spcBef>
              <a:spcAft>
                <a:spcPts val="0"/>
              </a:spcAft>
            </a:pPr>
            <a:r>
              <a:rPr lang="en-US" sz="720" b="1" dirty="0">
                <a:solidFill>
                  <a:srgbClr val="DA5C09"/>
                </a:solidFill>
                <a:latin typeface="Fira Sans"/>
              </a:rPr>
              <a:t>Martin Chavez</a:t>
            </a:r>
          </a:p>
          <a:p>
            <a:pPr algn="ctr">
              <a:lnSpc>
                <a:spcPct val="100000"/>
              </a:lnSpc>
              <a:spcBef>
                <a:spcPts val="100"/>
              </a:spcBef>
              <a:spcAft>
                <a:spcPts val="0"/>
              </a:spcAft>
            </a:pPr>
            <a:r>
              <a:rPr lang="en-US" sz="620" b="0" dirty="0">
                <a:solidFill>
                  <a:srgbClr val="FFFFFF"/>
                </a:solidFill>
                <a:latin typeface="Fira Sans"/>
              </a:rPr>
              <a:t>Managing Partner</a:t>
            </a:r>
          </a:p>
          <a:p>
            <a:pPr algn="ctr">
              <a:lnSpc>
                <a:spcPct val="100000"/>
              </a:lnSpc>
              <a:spcBef>
                <a:spcPts val="100"/>
              </a:spcBef>
              <a:spcAft>
                <a:spcPts val="0"/>
              </a:spcAft>
            </a:pPr>
            <a:r>
              <a:rPr lang="en-US" sz="590" b="0" dirty="0">
                <a:solidFill>
                  <a:srgbClr val="FFFFFF"/>
                </a:solidFill>
                <a:latin typeface="Fira Sans"/>
              </a:rPr>
              <a:t>mchavez@nms-capital.com</a:t>
            </a:r>
          </a:p>
        </p:txBody>
      </p:sp>
      <p:sp>
        <p:nvSpPr>
          <p:cNvPr id="13" name="Member">
            <a:extLst>
              <a:ext uri="{FF2B5EF4-FFF2-40B4-BE49-F238E27FC236}">
                <a16:creationId xmlns:a16="http://schemas.microsoft.com/office/drawing/2014/main" id="{EF473406-7B05-AAD5-D5F1-74FB8E6DD0CE}"/>
              </a:ext>
            </a:extLst>
          </p:cNvPr>
          <p:cNvSpPr txBox="1"/>
          <p:nvPr/>
        </p:nvSpPr>
        <p:spPr>
          <a:xfrm>
            <a:off x="2856595" y="8253949"/>
            <a:ext cx="1170432" cy="402336"/>
          </a:xfrm>
          <a:prstGeom prst="rect">
            <a:avLst/>
          </a:prstGeom>
          <a:noFill/>
          <a:ln>
            <a:noFill/>
          </a:ln>
        </p:spPr>
        <p:txBody>
          <a:bodyPr vert="horz" wrap="square" lIns="0" tIns="0" rIns="0" bIns="0" rtlCol="0" anchor="t">
            <a:noAutofit/>
          </a:bodyPr>
          <a:lstStyle/>
          <a:p>
            <a:pPr algn="ctr">
              <a:lnSpc>
                <a:spcPct val="100000"/>
              </a:lnSpc>
              <a:spcBef>
                <a:spcPts val="0"/>
              </a:spcBef>
              <a:spcAft>
                <a:spcPts val="0"/>
              </a:spcAft>
            </a:pPr>
            <a:r>
              <a:rPr lang="en-US" sz="720" b="1" dirty="0">
                <a:solidFill>
                  <a:srgbClr val="DA5C09"/>
                </a:solidFill>
                <a:latin typeface="Fira Sans"/>
              </a:rPr>
              <a:t>Kevin Jordan</a:t>
            </a:r>
          </a:p>
          <a:p>
            <a:pPr algn="ctr">
              <a:lnSpc>
                <a:spcPct val="100000"/>
              </a:lnSpc>
              <a:spcBef>
                <a:spcPts val="100"/>
              </a:spcBef>
              <a:spcAft>
                <a:spcPts val="0"/>
              </a:spcAft>
            </a:pPr>
            <a:r>
              <a:rPr lang="en-US" sz="620" b="0" dirty="0">
                <a:solidFill>
                  <a:srgbClr val="FFFFFF"/>
                </a:solidFill>
                <a:latin typeface="Fira Sans"/>
              </a:rPr>
              <a:t>Managing Partner</a:t>
            </a:r>
          </a:p>
          <a:p>
            <a:pPr algn="ctr">
              <a:lnSpc>
                <a:spcPct val="100000"/>
              </a:lnSpc>
              <a:spcBef>
                <a:spcPts val="100"/>
              </a:spcBef>
              <a:spcAft>
                <a:spcPts val="0"/>
              </a:spcAft>
            </a:pPr>
            <a:r>
              <a:rPr lang="en-US" sz="590" b="0" dirty="0">
                <a:solidFill>
                  <a:srgbClr val="FFFFFF"/>
                </a:solidFill>
                <a:latin typeface="Fira Sans"/>
              </a:rPr>
              <a:t>kjordan@nms-capital.com</a:t>
            </a:r>
          </a:p>
        </p:txBody>
      </p:sp>
      <p:sp>
        <p:nvSpPr>
          <p:cNvPr id="15" name="Member">
            <a:extLst>
              <a:ext uri="{FF2B5EF4-FFF2-40B4-BE49-F238E27FC236}">
                <a16:creationId xmlns:a16="http://schemas.microsoft.com/office/drawing/2014/main" id="{25839BF5-A2FF-0327-B4C1-4ED9617D635B}"/>
              </a:ext>
            </a:extLst>
          </p:cNvPr>
          <p:cNvSpPr txBox="1"/>
          <p:nvPr/>
        </p:nvSpPr>
        <p:spPr>
          <a:xfrm>
            <a:off x="4023254" y="8253949"/>
            <a:ext cx="1170432" cy="402336"/>
          </a:xfrm>
          <a:prstGeom prst="rect">
            <a:avLst/>
          </a:prstGeom>
          <a:noFill/>
          <a:ln>
            <a:noFill/>
          </a:ln>
        </p:spPr>
        <p:txBody>
          <a:bodyPr vert="horz" wrap="square" lIns="0" tIns="0" rIns="0" bIns="0" rtlCol="0" anchor="t">
            <a:noAutofit/>
          </a:bodyPr>
          <a:lstStyle/>
          <a:p>
            <a:pPr algn="ctr">
              <a:lnSpc>
                <a:spcPct val="100000"/>
              </a:lnSpc>
              <a:spcBef>
                <a:spcPts val="0"/>
              </a:spcBef>
              <a:spcAft>
                <a:spcPts val="0"/>
              </a:spcAft>
            </a:pPr>
            <a:r>
              <a:rPr lang="en-US" sz="720" b="1" dirty="0">
                <a:solidFill>
                  <a:srgbClr val="DA5C09"/>
                </a:solidFill>
                <a:latin typeface="Fira Sans"/>
              </a:rPr>
              <a:t>Luis Gonzalez</a:t>
            </a:r>
          </a:p>
          <a:p>
            <a:pPr algn="ctr">
              <a:lnSpc>
                <a:spcPct val="100000"/>
              </a:lnSpc>
              <a:spcBef>
                <a:spcPts val="100"/>
              </a:spcBef>
              <a:spcAft>
                <a:spcPts val="0"/>
              </a:spcAft>
            </a:pPr>
            <a:r>
              <a:rPr lang="en-US" sz="620" b="0" dirty="0">
                <a:solidFill>
                  <a:srgbClr val="FFFFFF"/>
                </a:solidFill>
                <a:latin typeface="Fira Sans"/>
              </a:rPr>
              <a:t>Senior Partner, Head of HCS</a:t>
            </a:r>
          </a:p>
          <a:p>
            <a:pPr algn="ctr">
              <a:lnSpc>
                <a:spcPct val="100000"/>
              </a:lnSpc>
              <a:spcBef>
                <a:spcPts val="100"/>
              </a:spcBef>
              <a:spcAft>
                <a:spcPts val="0"/>
              </a:spcAft>
            </a:pPr>
            <a:r>
              <a:rPr lang="en-US" sz="590" b="0" dirty="0">
                <a:solidFill>
                  <a:srgbClr val="FFFFFF"/>
                </a:solidFill>
                <a:latin typeface="Fira Sans"/>
              </a:rPr>
              <a:t>lgonzalez@nms-capital.com</a:t>
            </a:r>
          </a:p>
        </p:txBody>
      </p:sp>
      <p:sp>
        <p:nvSpPr>
          <p:cNvPr id="18" name="Member">
            <a:extLst>
              <a:ext uri="{FF2B5EF4-FFF2-40B4-BE49-F238E27FC236}">
                <a16:creationId xmlns:a16="http://schemas.microsoft.com/office/drawing/2014/main" id="{46A6D59F-5E9D-99D9-66E9-B36FF244745D}"/>
              </a:ext>
            </a:extLst>
          </p:cNvPr>
          <p:cNvSpPr txBox="1"/>
          <p:nvPr/>
        </p:nvSpPr>
        <p:spPr>
          <a:xfrm>
            <a:off x="5189913" y="8253949"/>
            <a:ext cx="1170432" cy="402336"/>
          </a:xfrm>
          <a:prstGeom prst="rect">
            <a:avLst/>
          </a:prstGeom>
          <a:noFill/>
          <a:ln>
            <a:noFill/>
          </a:ln>
        </p:spPr>
        <p:txBody>
          <a:bodyPr vert="horz" wrap="square" lIns="0" tIns="0" rIns="0" bIns="0" rtlCol="0" anchor="t">
            <a:noAutofit/>
          </a:bodyPr>
          <a:lstStyle/>
          <a:p>
            <a:pPr algn="ctr">
              <a:lnSpc>
                <a:spcPct val="100000"/>
              </a:lnSpc>
              <a:spcBef>
                <a:spcPts val="0"/>
              </a:spcBef>
              <a:spcAft>
                <a:spcPts val="0"/>
              </a:spcAft>
            </a:pPr>
            <a:r>
              <a:rPr lang="en-US" sz="720" b="1" dirty="0">
                <a:solidFill>
                  <a:srgbClr val="DA5C09"/>
                </a:solidFill>
                <a:latin typeface="Fira Sans"/>
              </a:rPr>
              <a:t>Daniel Schwartz</a:t>
            </a:r>
          </a:p>
          <a:p>
            <a:pPr algn="ctr">
              <a:lnSpc>
                <a:spcPct val="100000"/>
              </a:lnSpc>
              <a:spcBef>
                <a:spcPts val="100"/>
              </a:spcBef>
              <a:spcAft>
                <a:spcPts val="0"/>
              </a:spcAft>
            </a:pPr>
            <a:r>
              <a:rPr lang="en-US" sz="620" b="0" dirty="0">
                <a:solidFill>
                  <a:srgbClr val="FFFFFF"/>
                </a:solidFill>
                <a:latin typeface="Fira Sans"/>
              </a:rPr>
              <a:t>Partner, Head of BIS</a:t>
            </a:r>
          </a:p>
          <a:p>
            <a:pPr algn="ctr">
              <a:lnSpc>
                <a:spcPct val="100000"/>
              </a:lnSpc>
              <a:spcBef>
                <a:spcPts val="100"/>
              </a:spcBef>
              <a:spcAft>
                <a:spcPts val="0"/>
              </a:spcAft>
            </a:pPr>
            <a:r>
              <a:rPr lang="en-US" sz="590" b="0" dirty="0">
                <a:solidFill>
                  <a:srgbClr val="FFFFFF"/>
                </a:solidFill>
                <a:latin typeface="Fira Sans"/>
              </a:rPr>
              <a:t>dschwartz@nms-capital.com</a:t>
            </a:r>
          </a:p>
        </p:txBody>
      </p:sp>
      <p:sp>
        <p:nvSpPr>
          <p:cNvPr id="20" name="Member">
            <a:extLst>
              <a:ext uri="{FF2B5EF4-FFF2-40B4-BE49-F238E27FC236}">
                <a16:creationId xmlns:a16="http://schemas.microsoft.com/office/drawing/2014/main" id="{1449F023-5D6A-1FB6-CFA5-DDD03F220FF8}"/>
              </a:ext>
            </a:extLst>
          </p:cNvPr>
          <p:cNvSpPr txBox="1"/>
          <p:nvPr/>
        </p:nvSpPr>
        <p:spPr>
          <a:xfrm>
            <a:off x="6356571" y="8253949"/>
            <a:ext cx="1170432" cy="402336"/>
          </a:xfrm>
          <a:prstGeom prst="rect">
            <a:avLst/>
          </a:prstGeom>
          <a:noFill/>
          <a:ln>
            <a:noFill/>
          </a:ln>
        </p:spPr>
        <p:txBody>
          <a:bodyPr vert="horz" wrap="square" lIns="0" tIns="0" rIns="0" bIns="0" rtlCol="0" anchor="t">
            <a:noAutofit/>
          </a:bodyPr>
          <a:lstStyle/>
          <a:p>
            <a:pPr algn="ctr">
              <a:lnSpc>
                <a:spcPct val="100000"/>
              </a:lnSpc>
              <a:spcBef>
                <a:spcPts val="0"/>
              </a:spcBef>
              <a:spcAft>
                <a:spcPts val="0"/>
              </a:spcAft>
            </a:pPr>
            <a:r>
              <a:rPr lang="en-US" sz="720" b="1" dirty="0">
                <a:solidFill>
                  <a:srgbClr val="DA5C09"/>
                </a:solidFill>
                <a:latin typeface="Fira Sans"/>
              </a:rPr>
              <a:t>David Peterson</a:t>
            </a:r>
          </a:p>
          <a:p>
            <a:pPr algn="ctr">
              <a:lnSpc>
                <a:spcPct val="100000"/>
              </a:lnSpc>
              <a:spcBef>
                <a:spcPts val="100"/>
              </a:spcBef>
              <a:spcAft>
                <a:spcPts val="0"/>
              </a:spcAft>
            </a:pPr>
            <a:r>
              <a:rPr lang="en-US" sz="620" b="0" dirty="0">
                <a:solidFill>
                  <a:srgbClr val="FFFFFF"/>
                </a:solidFill>
                <a:latin typeface="Fira Sans"/>
              </a:rPr>
              <a:t>Partner</a:t>
            </a:r>
          </a:p>
          <a:p>
            <a:pPr algn="ctr">
              <a:lnSpc>
                <a:spcPct val="100000"/>
              </a:lnSpc>
              <a:spcBef>
                <a:spcPts val="100"/>
              </a:spcBef>
              <a:spcAft>
                <a:spcPts val="0"/>
              </a:spcAft>
            </a:pPr>
            <a:r>
              <a:rPr lang="en-US" sz="590" b="0" dirty="0">
                <a:solidFill>
                  <a:srgbClr val="FFFFFF"/>
                </a:solidFill>
                <a:latin typeface="Fira Sans"/>
              </a:rPr>
              <a:t>dpeterson@nms-capital.com</a:t>
            </a:r>
          </a:p>
        </p:txBody>
      </p:sp>
      <p:sp>
        <p:nvSpPr>
          <p:cNvPr id="22" name="Member">
            <a:extLst>
              <a:ext uri="{FF2B5EF4-FFF2-40B4-BE49-F238E27FC236}">
                <a16:creationId xmlns:a16="http://schemas.microsoft.com/office/drawing/2014/main" id="{ED30E820-7241-186E-06DC-35032D32C7D6}"/>
              </a:ext>
            </a:extLst>
          </p:cNvPr>
          <p:cNvSpPr txBox="1"/>
          <p:nvPr/>
        </p:nvSpPr>
        <p:spPr>
          <a:xfrm>
            <a:off x="2262101" y="8710259"/>
            <a:ext cx="1170432" cy="402336"/>
          </a:xfrm>
          <a:prstGeom prst="rect">
            <a:avLst/>
          </a:prstGeom>
          <a:noFill/>
          <a:ln>
            <a:noFill/>
          </a:ln>
        </p:spPr>
        <p:txBody>
          <a:bodyPr vert="horz" wrap="square" lIns="0" tIns="0" rIns="0" bIns="0" rtlCol="0" anchor="t">
            <a:noAutofit/>
          </a:bodyPr>
          <a:lstStyle/>
          <a:p>
            <a:pPr algn="ctr">
              <a:lnSpc>
                <a:spcPct val="100000"/>
              </a:lnSpc>
              <a:spcBef>
                <a:spcPts val="0"/>
              </a:spcBef>
              <a:spcAft>
                <a:spcPts val="0"/>
              </a:spcAft>
            </a:pPr>
            <a:r>
              <a:rPr lang="en-US" sz="720" b="1" dirty="0">
                <a:solidFill>
                  <a:srgbClr val="DA5C09"/>
                </a:solidFill>
                <a:latin typeface="Fira Sans"/>
              </a:rPr>
              <a:t>Kevin Formica</a:t>
            </a:r>
          </a:p>
          <a:p>
            <a:pPr algn="ctr">
              <a:lnSpc>
                <a:spcPct val="100000"/>
              </a:lnSpc>
              <a:spcBef>
                <a:spcPts val="100"/>
              </a:spcBef>
              <a:spcAft>
                <a:spcPts val="0"/>
              </a:spcAft>
            </a:pPr>
            <a:r>
              <a:rPr lang="en-US" sz="620" b="0" dirty="0">
                <a:solidFill>
                  <a:srgbClr val="FFFFFF"/>
                </a:solidFill>
                <a:latin typeface="Fira Sans"/>
              </a:rPr>
              <a:t>Managing Director</a:t>
            </a:r>
          </a:p>
          <a:p>
            <a:pPr algn="ctr">
              <a:lnSpc>
                <a:spcPct val="100000"/>
              </a:lnSpc>
              <a:spcBef>
                <a:spcPts val="100"/>
              </a:spcBef>
              <a:spcAft>
                <a:spcPts val="0"/>
              </a:spcAft>
            </a:pPr>
            <a:r>
              <a:rPr lang="en-US" sz="590" b="0" dirty="0">
                <a:solidFill>
                  <a:srgbClr val="FFFFFF"/>
                </a:solidFill>
                <a:latin typeface="Fira Sans"/>
              </a:rPr>
              <a:t>kformica@nms-capital.com</a:t>
            </a:r>
          </a:p>
        </p:txBody>
      </p:sp>
      <p:sp>
        <p:nvSpPr>
          <p:cNvPr id="24" name="Member">
            <a:extLst>
              <a:ext uri="{FF2B5EF4-FFF2-40B4-BE49-F238E27FC236}">
                <a16:creationId xmlns:a16="http://schemas.microsoft.com/office/drawing/2014/main" id="{9AD9A9A2-C170-0F17-8995-CFAD1404F521}"/>
              </a:ext>
            </a:extLst>
          </p:cNvPr>
          <p:cNvSpPr txBox="1"/>
          <p:nvPr/>
        </p:nvSpPr>
        <p:spPr>
          <a:xfrm>
            <a:off x="5756348" y="8710259"/>
            <a:ext cx="1170432" cy="402336"/>
          </a:xfrm>
          <a:prstGeom prst="rect">
            <a:avLst/>
          </a:prstGeom>
          <a:noFill/>
          <a:ln>
            <a:noFill/>
          </a:ln>
        </p:spPr>
        <p:txBody>
          <a:bodyPr vert="horz" wrap="square" lIns="0" tIns="0" rIns="0" bIns="0" rtlCol="0" anchor="t">
            <a:noAutofit/>
          </a:bodyPr>
          <a:lstStyle/>
          <a:p>
            <a:pPr algn="ctr">
              <a:lnSpc>
                <a:spcPct val="100000"/>
              </a:lnSpc>
              <a:spcBef>
                <a:spcPts val="0"/>
              </a:spcBef>
              <a:spcAft>
                <a:spcPts val="0"/>
              </a:spcAft>
            </a:pPr>
            <a:r>
              <a:rPr lang="en-US" sz="720" b="1" dirty="0">
                <a:solidFill>
                  <a:srgbClr val="DA5C09"/>
                </a:solidFill>
                <a:latin typeface="Fira Sans"/>
              </a:rPr>
              <a:t>Jonathan Spero</a:t>
            </a:r>
          </a:p>
          <a:p>
            <a:pPr algn="ctr">
              <a:lnSpc>
                <a:spcPct val="100000"/>
              </a:lnSpc>
              <a:spcBef>
                <a:spcPts val="100"/>
              </a:spcBef>
              <a:spcAft>
                <a:spcPts val="0"/>
              </a:spcAft>
            </a:pPr>
            <a:r>
              <a:rPr lang="en-US" sz="620" b="0" dirty="0">
                <a:solidFill>
                  <a:srgbClr val="FFFFFF"/>
                </a:solidFill>
                <a:latin typeface="Fira Sans"/>
              </a:rPr>
              <a:t>Principal</a:t>
            </a:r>
          </a:p>
          <a:p>
            <a:pPr algn="ctr">
              <a:lnSpc>
                <a:spcPct val="100000"/>
              </a:lnSpc>
              <a:spcBef>
                <a:spcPts val="100"/>
              </a:spcBef>
              <a:spcAft>
                <a:spcPts val="0"/>
              </a:spcAft>
            </a:pPr>
            <a:r>
              <a:rPr lang="en-US" sz="590" b="0" dirty="0">
                <a:solidFill>
                  <a:srgbClr val="FFFFFF"/>
                </a:solidFill>
                <a:latin typeface="Fira Sans"/>
              </a:rPr>
              <a:t>jspero@nms-capital.com</a:t>
            </a:r>
          </a:p>
        </p:txBody>
      </p:sp>
      <p:sp>
        <p:nvSpPr>
          <p:cNvPr id="26" name="Member">
            <a:extLst>
              <a:ext uri="{FF2B5EF4-FFF2-40B4-BE49-F238E27FC236}">
                <a16:creationId xmlns:a16="http://schemas.microsoft.com/office/drawing/2014/main" id="{C8CF15BD-131D-48D7-F433-AA6FA6EF85D8}"/>
              </a:ext>
            </a:extLst>
          </p:cNvPr>
          <p:cNvSpPr txBox="1"/>
          <p:nvPr/>
        </p:nvSpPr>
        <p:spPr>
          <a:xfrm>
            <a:off x="4591599" y="8710259"/>
            <a:ext cx="1170432" cy="402336"/>
          </a:xfrm>
          <a:prstGeom prst="rect">
            <a:avLst/>
          </a:prstGeom>
          <a:noFill/>
          <a:ln>
            <a:noFill/>
          </a:ln>
        </p:spPr>
        <p:txBody>
          <a:bodyPr vert="horz" wrap="square" lIns="0" tIns="0" rIns="0" bIns="0" rtlCol="0" anchor="t">
            <a:noAutofit/>
          </a:bodyPr>
          <a:lstStyle/>
          <a:p>
            <a:pPr algn="ctr">
              <a:lnSpc>
                <a:spcPct val="100000"/>
              </a:lnSpc>
              <a:spcBef>
                <a:spcPts val="0"/>
              </a:spcBef>
              <a:spcAft>
                <a:spcPts val="0"/>
              </a:spcAft>
            </a:pPr>
            <a:r>
              <a:rPr lang="en-US" sz="720" b="1" dirty="0">
                <a:solidFill>
                  <a:srgbClr val="DA5C09"/>
                </a:solidFill>
                <a:latin typeface="Fira Sans"/>
              </a:rPr>
              <a:t>Jake Kinsley</a:t>
            </a:r>
          </a:p>
          <a:p>
            <a:pPr algn="ctr">
              <a:lnSpc>
                <a:spcPct val="100000"/>
              </a:lnSpc>
              <a:spcBef>
                <a:spcPts val="100"/>
              </a:spcBef>
              <a:spcAft>
                <a:spcPts val="0"/>
              </a:spcAft>
            </a:pPr>
            <a:r>
              <a:rPr lang="en-US" sz="620" b="0" dirty="0">
                <a:solidFill>
                  <a:srgbClr val="FFFFFF"/>
                </a:solidFill>
                <a:latin typeface="Fira Sans"/>
              </a:rPr>
              <a:t>Principal</a:t>
            </a:r>
          </a:p>
          <a:p>
            <a:pPr algn="ctr">
              <a:lnSpc>
                <a:spcPct val="100000"/>
              </a:lnSpc>
              <a:spcBef>
                <a:spcPts val="100"/>
              </a:spcBef>
              <a:spcAft>
                <a:spcPts val="0"/>
              </a:spcAft>
            </a:pPr>
            <a:r>
              <a:rPr lang="en-US" sz="590" b="0" dirty="0">
                <a:solidFill>
                  <a:srgbClr val="FFFFFF"/>
                </a:solidFill>
                <a:latin typeface="Fira Sans"/>
              </a:rPr>
              <a:t>jkinsley@nms-capital.com</a:t>
            </a:r>
          </a:p>
        </p:txBody>
      </p:sp>
      <p:sp>
        <p:nvSpPr>
          <p:cNvPr id="28" name="Member">
            <a:extLst>
              <a:ext uri="{FF2B5EF4-FFF2-40B4-BE49-F238E27FC236}">
                <a16:creationId xmlns:a16="http://schemas.microsoft.com/office/drawing/2014/main" id="{DCC34867-F69D-376B-0592-D1B05CD71AD4}"/>
              </a:ext>
            </a:extLst>
          </p:cNvPr>
          <p:cNvSpPr txBox="1"/>
          <p:nvPr/>
        </p:nvSpPr>
        <p:spPr>
          <a:xfrm>
            <a:off x="3426850" y="8710259"/>
            <a:ext cx="1170432" cy="402336"/>
          </a:xfrm>
          <a:prstGeom prst="rect">
            <a:avLst/>
          </a:prstGeom>
          <a:noFill/>
          <a:ln>
            <a:noFill/>
          </a:ln>
        </p:spPr>
        <p:txBody>
          <a:bodyPr vert="horz" wrap="square" lIns="0" tIns="0" rIns="0" bIns="0" rtlCol="0" anchor="t">
            <a:noAutofit/>
          </a:bodyPr>
          <a:lstStyle/>
          <a:p>
            <a:pPr algn="ctr">
              <a:lnSpc>
                <a:spcPct val="100000"/>
              </a:lnSpc>
              <a:spcBef>
                <a:spcPts val="0"/>
              </a:spcBef>
              <a:spcAft>
                <a:spcPts val="0"/>
              </a:spcAft>
            </a:pPr>
            <a:r>
              <a:rPr lang="en-US" sz="720" b="1" dirty="0">
                <a:solidFill>
                  <a:srgbClr val="DA5C09"/>
                </a:solidFill>
                <a:latin typeface="Fira Sans"/>
              </a:rPr>
              <a:t>Colin Durney</a:t>
            </a:r>
          </a:p>
          <a:p>
            <a:pPr algn="ctr">
              <a:lnSpc>
                <a:spcPct val="100000"/>
              </a:lnSpc>
              <a:spcBef>
                <a:spcPts val="100"/>
              </a:spcBef>
              <a:spcAft>
                <a:spcPts val="0"/>
              </a:spcAft>
            </a:pPr>
            <a:r>
              <a:rPr lang="en-US" sz="620" b="0" dirty="0">
                <a:solidFill>
                  <a:srgbClr val="FFFFFF"/>
                </a:solidFill>
                <a:latin typeface="Fira Sans"/>
              </a:rPr>
              <a:t>Principal</a:t>
            </a:r>
          </a:p>
          <a:p>
            <a:pPr algn="ctr">
              <a:lnSpc>
                <a:spcPct val="100000"/>
              </a:lnSpc>
              <a:spcBef>
                <a:spcPts val="100"/>
              </a:spcBef>
              <a:spcAft>
                <a:spcPts val="0"/>
              </a:spcAft>
            </a:pPr>
            <a:r>
              <a:rPr lang="en-US" sz="590" b="0" dirty="0">
                <a:solidFill>
                  <a:srgbClr val="FFFFFF"/>
                </a:solidFill>
                <a:latin typeface="Fira Sans"/>
              </a:rPr>
              <a:t>cdurney@nms-capital.com</a:t>
            </a:r>
          </a:p>
        </p:txBody>
      </p:sp>
      <p:sp>
        <p:nvSpPr>
          <p:cNvPr id="30" name="Member">
            <a:extLst>
              <a:ext uri="{FF2B5EF4-FFF2-40B4-BE49-F238E27FC236}">
                <a16:creationId xmlns:a16="http://schemas.microsoft.com/office/drawing/2014/main" id="{ADB48275-9E7B-7228-124C-FCD96CB8FF48}"/>
              </a:ext>
            </a:extLst>
          </p:cNvPr>
          <p:cNvSpPr txBox="1"/>
          <p:nvPr/>
        </p:nvSpPr>
        <p:spPr>
          <a:xfrm>
            <a:off x="3426850" y="9166570"/>
            <a:ext cx="1170432" cy="402336"/>
          </a:xfrm>
          <a:prstGeom prst="rect">
            <a:avLst/>
          </a:prstGeom>
          <a:noFill/>
          <a:ln>
            <a:noFill/>
          </a:ln>
        </p:spPr>
        <p:txBody>
          <a:bodyPr vert="horz" wrap="square" lIns="0" tIns="0" rIns="0" bIns="0" rtlCol="0" anchor="t">
            <a:noAutofit/>
          </a:bodyPr>
          <a:lstStyle/>
          <a:p>
            <a:pPr algn="ctr">
              <a:lnSpc>
                <a:spcPct val="100000"/>
              </a:lnSpc>
              <a:spcBef>
                <a:spcPts val="0"/>
              </a:spcBef>
              <a:spcAft>
                <a:spcPts val="0"/>
              </a:spcAft>
            </a:pPr>
            <a:r>
              <a:rPr lang="en-US" sz="720" b="1" dirty="0">
                <a:solidFill>
                  <a:srgbClr val="DA5C09"/>
                </a:solidFill>
                <a:latin typeface="Fira Sans"/>
              </a:rPr>
              <a:t>Julie Jackson</a:t>
            </a:r>
          </a:p>
          <a:p>
            <a:pPr algn="ctr">
              <a:lnSpc>
                <a:spcPct val="100000"/>
              </a:lnSpc>
              <a:spcBef>
                <a:spcPts val="100"/>
              </a:spcBef>
              <a:spcAft>
                <a:spcPts val="0"/>
              </a:spcAft>
            </a:pPr>
            <a:r>
              <a:rPr lang="en-US" sz="620" b="0" dirty="0">
                <a:solidFill>
                  <a:srgbClr val="FFFFFF"/>
                </a:solidFill>
                <a:latin typeface="Fira Sans"/>
              </a:rPr>
              <a:t>Vice President</a:t>
            </a:r>
          </a:p>
          <a:p>
            <a:pPr algn="ctr">
              <a:lnSpc>
                <a:spcPct val="100000"/>
              </a:lnSpc>
              <a:spcBef>
                <a:spcPts val="100"/>
              </a:spcBef>
              <a:spcAft>
                <a:spcPts val="0"/>
              </a:spcAft>
            </a:pPr>
            <a:r>
              <a:rPr lang="en-US" sz="590" b="0" dirty="0">
                <a:solidFill>
                  <a:srgbClr val="FFFFFF"/>
                </a:solidFill>
                <a:latin typeface="Fira Sans"/>
              </a:rPr>
              <a:t>jjackson@nms-capital.com</a:t>
            </a:r>
          </a:p>
        </p:txBody>
      </p:sp>
      <p:sp>
        <p:nvSpPr>
          <p:cNvPr id="32" name="Member">
            <a:extLst>
              <a:ext uri="{FF2B5EF4-FFF2-40B4-BE49-F238E27FC236}">
                <a16:creationId xmlns:a16="http://schemas.microsoft.com/office/drawing/2014/main" id="{421E34D1-8EF5-AD34-37D0-855271602367}"/>
              </a:ext>
            </a:extLst>
          </p:cNvPr>
          <p:cNvSpPr txBox="1"/>
          <p:nvPr/>
        </p:nvSpPr>
        <p:spPr>
          <a:xfrm>
            <a:off x="4591599" y="9166570"/>
            <a:ext cx="1170432" cy="402336"/>
          </a:xfrm>
          <a:prstGeom prst="rect">
            <a:avLst/>
          </a:prstGeom>
          <a:noFill/>
          <a:ln>
            <a:noFill/>
          </a:ln>
        </p:spPr>
        <p:txBody>
          <a:bodyPr vert="horz" wrap="square" lIns="0" tIns="0" rIns="0" bIns="0" rtlCol="0" anchor="t">
            <a:noAutofit/>
          </a:bodyPr>
          <a:lstStyle/>
          <a:p>
            <a:pPr algn="ctr">
              <a:lnSpc>
                <a:spcPct val="100000"/>
              </a:lnSpc>
              <a:spcBef>
                <a:spcPts val="0"/>
              </a:spcBef>
              <a:spcAft>
                <a:spcPts val="0"/>
              </a:spcAft>
            </a:pPr>
            <a:r>
              <a:rPr lang="en-US" sz="720" b="1" dirty="0">
                <a:solidFill>
                  <a:srgbClr val="DA5C09"/>
                </a:solidFill>
                <a:latin typeface="Fira Sans"/>
              </a:rPr>
              <a:t>Kevin Liss</a:t>
            </a:r>
          </a:p>
          <a:p>
            <a:pPr algn="ctr">
              <a:lnSpc>
                <a:spcPct val="100000"/>
              </a:lnSpc>
              <a:spcBef>
                <a:spcPts val="100"/>
              </a:spcBef>
              <a:spcAft>
                <a:spcPts val="0"/>
              </a:spcAft>
            </a:pPr>
            <a:r>
              <a:rPr lang="en-US" sz="620" b="0" dirty="0">
                <a:solidFill>
                  <a:srgbClr val="FFFFFF"/>
                </a:solidFill>
                <a:latin typeface="Fira Sans"/>
              </a:rPr>
              <a:t>Vice President</a:t>
            </a:r>
          </a:p>
          <a:p>
            <a:pPr algn="ctr">
              <a:lnSpc>
                <a:spcPct val="100000"/>
              </a:lnSpc>
              <a:spcBef>
                <a:spcPts val="100"/>
              </a:spcBef>
              <a:spcAft>
                <a:spcPts val="0"/>
              </a:spcAft>
            </a:pPr>
            <a:r>
              <a:rPr lang="en-US" sz="590" b="0" dirty="0">
                <a:solidFill>
                  <a:srgbClr val="FFFFFF"/>
                </a:solidFill>
                <a:latin typeface="Fira Sans"/>
              </a:rPr>
              <a:t>kliss@nms-capital.com</a:t>
            </a:r>
          </a:p>
        </p:txBody>
      </p:sp>
      <p:sp>
        <p:nvSpPr>
          <p:cNvPr id="2" name="Member">
            <a:extLst>
              <a:ext uri="{FF2B5EF4-FFF2-40B4-BE49-F238E27FC236}">
                <a16:creationId xmlns:a16="http://schemas.microsoft.com/office/drawing/2014/main" id="{0DC8F09C-2CD4-CF07-2135-A9C826D132E2}"/>
              </a:ext>
            </a:extLst>
          </p:cNvPr>
          <p:cNvSpPr txBox="1"/>
          <p:nvPr/>
        </p:nvSpPr>
        <p:spPr>
          <a:xfrm>
            <a:off x="2262101" y="9166570"/>
            <a:ext cx="1170432" cy="402336"/>
          </a:xfrm>
          <a:prstGeom prst="rect">
            <a:avLst/>
          </a:prstGeom>
          <a:noFill/>
          <a:ln>
            <a:noFill/>
          </a:ln>
        </p:spPr>
        <p:txBody>
          <a:bodyPr vert="horz" wrap="square" lIns="0" tIns="0" rIns="0" bIns="0" rtlCol="0" anchor="t">
            <a:noAutofit/>
          </a:bodyPr>
          <a:lstStyle/>
          <a:p>
            <a:pPr algn="ctr">
              <a:lnSpc>
                <a:spcPct val="100000"/>
              </a:lnSpc>
              <a:spcBef>
                <a:spcPts val="0"/>
              </a:spcBef>
              <a:spcAft>
                <a:spcPts val="0"/>
              </a:spcAft>
            </a:pPr>
            <a:r>
              <a:rPr lang="en-US" sz="720" b="1" dirty="0">
                <a:solidFill>
                  <a:srgbClr val="DA5C09"/>
                </a:solidFill>
                <a:latin typeface="Fira Sans"/>
              </a:rPr>
              <a:t>Rukun Goel</a:t>
            </a:r>
          </a:p>
          <a:p>
            <a:pPr algn="ctr">
              <a:lnSpc>
                <a:spcPct val="100000"/>
              </a:lnSpc>
              <a:spcBef>
                <a:spcPts val="100"/>
              </a:spcBef>
              <a:spcAft>
                <a:spcPts val="0"/>
              </a:spcAft>
            </a:pPr>
            <a:r>
              <a:rPr lang="en-US" sz="620" b="0" dirty="0">
                <a:solidFill>
                  <a:srgbClr val="FFFFFF"/>
                </a:solidFill>
                <a:latin typeface="Fira Sans"/>
              </a:rPr>
              <a:t>Vice President</a:t>
            </a:r>
          </a:p>
          <a:p>
            <a:pPr algn="ctr">
              <a:lnSpc>
                <a:spcPct val="100000"/>
              </a:lnSpc>
              <a:spcBef>
                <a:spcPts val="100"/>
              </a:spcBef>
              <a:spcAft>
                <a:spcPts val="0"/>
              </a:spcAft>
            </a:pPr>
            <a:r>
              <a:rPr lang="en-US" sz="590" dirty="0">
                <a:solidFill>
                  <a:srgbClr val="FFFFFF"/>
                </a:solidFill>
                <a:latin typeface="Fira Sans"/>
              </a:rPr>
              <a:t>rgoel</a:t>
            </a:r>
            <a:r>
              <a:rPr lang="en-US" sz="590" b="0" dirty="0">
                <a:solidFill>
                  <a:srgbClr val="FFFFFF"/>
                </a:solidFill>
                <a:latin typeface="Fira Sans"/>
              </a:rPr>
              <a:t>@nms-capital.com</a:t>
            </a:r>
          </a:p>
        </p:txBody>
      </p:sp>
      <p:sp>
        <p:nvSpPr>
          <p:cNvPr id="4" name="Member">
            <a:extLst>
              <a:ext uri="{FF2B5EF4-FFF2-40B4-BE49-F238E27FC236}">
                <a16:creationId xmlns:a16="http://schemas.microsoft.com/office/drawing/2014/main" id="{EEBE48CD-B64C-6CBB-D40A-EF20FE0B9489}"/>
              </a:ext>
            </a:extLst>
          </p:cNvPr>
          <p:cNvSpPr txBox="1"/>
          <p:nvPr/>
        </p:nvSpPr>
        <p:spPr>
          <a:xfrm>
            <a:off x="5756348" y="9166570"/>
            <a:ext cx="1170432" cy="402336"/>
          </a:xfrm>
          <a:prstGeom prst="rect">
            <a:avLst/>
          </a:prstGeom>
          <a:noFill/>
          <a:ln>
            <a:noFill/>
          </a:ln>
        </p:spPr>
        <p:txBody>
          <a:bodyPr vert="horz" wrap="square" lIns="0" tIns="0" rIns="0" bIns="0" rtlCol="0" anchor="t">
            <a:noAutofit/>
          </a:bodyPr>
          <a:lstStyle/>
          <a:p>
            <a:pPr algn="ctr">
              <a:lnSpc>
                <a:spcPct val="100000"/>
              </a:lnSpc>
              <a:spcBef>
                <a:spcPts val="0"/>
              </a:spcBef>
              <a:spcAft>
                <a:spcPts val="0"/>
              </a:spcAft>
            </a:pPr>
            <a:r>
              <a:rPr lang="en-US" sz="720" b="1" dirty="0">
                <a:solidFill>
                  <a:srgbClr val="DA5C09"/>
                </a:solidFill>
                <a:latin typeface="Fira Sans"/>
              </a:rPr>
              <a:t>Colin Moran</a:t>
            </a:r>
          </a:p>
          <a:p>
            <a:pPr algn="ctr">
              <a:lnSpc>
                <a:spcPct val="100000"/>
              </a:lnSpc>
              <a:spcBef>
                <a:spcPts val="100"/>
              </a:spcBef>
              <a:spcAft>
                <a:spcPts val="0"/>
              </a:spcAft>
            </a:pPr>
            <a:r>
              <a:rPr lang="en-US" sz="620" b="0" dirty="0">
                <a:solidFill>
                  <a:srgbClr val="FFFFFF"/>
                </a:solidFill>
                <a:latin typeface="Fira Sans"/>
              </a:rPr>
              <a:t>Vice President</a:t>
            </a:r>
          </a:p>
          <a:p>
            <a:pPr algn="ctr">
              <a:lnSpc>
                <a:spcPct val="100000"/>
              </a:lnSpc>
              <a:spcBef>
                <a:spcPts val="100"/>
              </a:spcBef>
              <a:spcAft>
                <a:spcPts val="0"/>
              </a:spcAft>
            </a:pPr>
            <a:r>
              <a:rPr lang="en-US" sz="590" dirty="0">
                <a:solidFill>
                  <a:srgbClr val="FFFFFF"/>
                </a:solidFill>
                <a:latin typeface="Fira Sans"/>
              </a:rPr>
              <a:t>cmoran</a:t>
            </a:r>
            <a:r>
              <a:rPr lang="en-US" sz="590" b="0" dirty="0">
                <a:solidFill>
                  <a:srgbClr val="FFFFFF"/>
                </a:solidFill>
                <a:latin typeface="Fira Sans"/>
              </a:rPr>
              <a:t>@nms-capital.com</a:t>
            </a:r>
          </a:p>
        </p:txBody>
      </p:sp>
    </p:spTree>
    <p:extLst>
      <p:ext uri="{BB962C8B-B14F-4D97-AF65-F5344CB8AC3E}">
        <p14:creationId xmlns:p14="http://schemas.microsoft.com/office/powerpoint/2010/main" val="7991740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8FB0D815-8704-E612-B1E3-5737B7FB8EEF}"/>
              </a:ext>
            </a:extLst>
          </p:cNvPr>
          <p:cNvSpPr/>
          <p:nvPr/>
        </p:nvSpPr>
        <p:spPr>
          <a:xfrm>
            <a:off x="275307" y="4881200"/>
            <a:ext cx="3538728" cy="773455"/>
          </a:xfrm>
          <a:prstGeom prst="rect">
            <a:avLst/>
          </a:prstGeom>
          <a:solidFill>
            <a:schemeClr val="bg1"/>
          </a:solidFill>
          <a:ln>
            <a:solidFill>
              <a:schemeClr val="accent1"/>
            </a:solidFill>
          </a:ln>
          <a:effectLst>
            <a:outerShdw blurRad="635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188720" tIns="91440" rIns="0" rtlCol="0" anchor="t"/>
          <a:lstStyle/>
          <a:p>
            <a:r>
              <a:rPr lang="en-US" sz="800" u="sng" cap="all" dirty="0">
                <a:solidFill>
                  <a:schemeClr val="tx2"/>
                </a:solidFill>
                <a:latin typeface="+mj-lt"/>
              </a:rPr>
              <a:t>TXP Environmental</a:t>
            </a:r>
            <a:r>
              <a:rPr lang="en-US" sz="800" cap="all" dirty="0">
                <a:solidFill>
                  <a:schemeClr val="tx2"/>
                </a:solidFill>
                <a:latin typeface="+mj-lt"/>
              </a:rPr>
              <a:t>	</a:t>
            </a:r>
          </a:p>
        </p:txBody>
      </p:sp>
      <p:sp>
        <p:nvSpPr>
          <p:cNvPr id="53" name="Subtitle 2">
            <a:extLst>
              <a:ext uri="{FF2B5EF4-FFF2-40B4-BE49-F238E27FC236}">
                <a16:creationId xmlns:a16="http://schemas.microsoft.com/office/drawing/2014/main" id="{BA211912-73F8-A93E-E5E3-FBF65E57B8A7}"/>
              </a:ext>
            </a:extLst>
          </p:cNvPr>
          <p:cNvSpPr txBox="1">
            <a:spLocks/>
          </p:cNvSpPr>
          <p:nvPr/>
        </p:nvSpPr>
        <p:spPr>
          <a:xfrm>
            <a:off x="275307" y="4866356"/>
            <a:ext cx="3474720" cy="457200"/>
          </a:xfrm>
          <a:prstGeom prst="rect">
            <a:avLst/>
          </a:prstGeom>
        </p:spPr>
        <p:txBody>
          <a:bodyPr vert="horz" lIns="1188720" tIns="228600" rIns="0" bIns="0" rtlCol="0">
            <a:noAutofit/>
          </a:bodyPr>
          <a:lstStyle>
            <a:lvl1pPr marL="0" indent="0" algn="ctr" defTabSz="777240" rtl="0" eaLnBrk="1" latinLnBrk="0" hangingPunct="1">
              <a:lnSpc>
                <a:spcPct val="90000"/>
              </a:lnSpc>
              <a:spcBef>
                <a:spcPts val="850"/>
              </a:spcBef>
              <a:buFont typeface="Arial" panose="020B0604020202020204" pitchFamily="34" charset="0"/>
              <a:buNone/>
              <a:defRPr sz="2040" kern="1200">
                <a:solidFill>
                  <a:srgbClr val="2E4057"/>
                </a:solidFill>
                <a:latin typeface="Montserrat" pitchFamily="2" charset="77"/>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a:solidFill>
                  <a:srgbClr val="2E4057"/>
                </a:solidFill>
                <a:latin typeface="Fira Sans" panose="020B0503050000020004" pitchFamily="34" charset="0"/>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a:solidFill>
                  <a:srgbClr val="2E4057"/>
                </a:solidFill>
                <a:latin typeface="Fira Sans" panose="020B0503050000020004" pitchFamily="34" charset="0"/>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a:solidFill>
                  <a:srgbClr val="2E4057"/>
                </a:solidFill>
                <a:latin typeface="Fira Sans" panose="020B0503050000020004" pitchFamily="34" charset="0"/>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a:solidFill>
                  <a:srgbClr val="2E4057"/>
                </a:solidFill>
                <a:latin typeface="Fira Sans" panose="020B0503050000020004" pitchFamily="34" charset="0"/>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pPr algn="l">
              <a:lnSpc>
                <a:spcPct val="100000"/>
              </a:lnSpc>
            </a:pPr>
            <a:r>
              <a:rPr lang="en-US" sz="800" dirty="0">
                <a:solidFill>
                  <a:srgbClr val="455C7A"/>
                </a:solidFill>
                <a:latin typeface="Fira Sans" panose="020B0503050000020004" pitchFamily="34" charset="0"/>
              </a:rPr>
              <a:t>Environmental Services &amp; Solid Waste Disposal</a:t>
            </a:r>
            <a:br>
              <a:rPr lang="en-US" sz="800" dirty="0">
                <a:solidFill>
                  <a:srgbClr val="455C7A"/>
                </a:solidFill>
                <a:latin typeface="Fira Sans" panose="020B0503050000020004" pitchFamily="34" charset="0"/>
              </a:rPr>
            </a:br>
            <a:r>
              <a:rPr lang="en-US" sz="650" i="1" dirty="0">
                <a:solidFill>
                  <a:srgbClr val="595959"/>
                </a:solidFill>
                <a:latin typeface="Fira Sans" panose="020B0503050000020004" pitchFamily="34" charset="0"/>
              </a:rPr>
              <a:t>Solid waste hauling and recycling collection in greater Houston.</a:t>
            </a:r>
            <a:br>
              <a:rPr lang="en-US" sz="650" dirty="0"/>
            </a:br>
            <a:r>
              <a:rPr lang="en-US" sz="800" dirty="0">
                <a:solidFill>
                  <a:srgbClr val="455C7A"/>
                </a:solidFill>
                <a:latin typeface="Fira Sans" panose="020B0503050000020004" pitchFamily="34" charset="0"/>
                <a:hlinkClick r:id="rId2"/>
              </a:rPr>
              <a:t>www.txpenvironmental.com</a:t>
            </a:r>
            <a:r>
              <a:rPr lang="en-US" sz="800" dirty="0">
                <a:solidFill>
                  <a:srgbClr val="455C7A"/>
                </a:solidFill>
                <a:latin typeface="Fira Sans" panose="020B0503050000020004" pitchFamily="34" charset="0"/>
              </a:rPr>
              <a:t> </a:t>
            </a:r>
          </a:p>
        </p:txBody>
      </p:sp>
      <p:pic>
        <p:nvPicPr>
          <p:cNvPr id="9" name="Picture 8" descr="A black and orange line  AI-generated content may be incorrect.">
            <a:extLst>
              <a:ext uri="{FF2B5EF4-FFF2-40B4-BE49-F238E27FC236}">
                <a16:creationId xmlns:a16="http://schemas.microsoft.com/office/drawing/2014/main" id="{9BBCFD89-40CF-6EB2-ED53-FD0B49BB6295}"/>
              </a:ext>
            </a:extLst>
          </p:cNvPr>
          <p:cNvPicPr>
            <a:picLocks noChangeAspect="1"/>
          </p:cNvPicPr>
          <p:nvPr/>
        </p:nvPicPr>
        <p:blipFill>
          <a:blip r:embed="rId3"/>
          <a:stretch>
            <a:fillRect/>
          </a:stretch>
        </p:blipFill>
        <p:spPr>
          <a:xfrm>
            <a:off x="449718" y="4980247"/>
            <a:ext cx="789096" cy="425360"/>
          </a:xfrm>
          <a:prstGeom prst="rect">
            <a:avLst/>
          </a:prstGeom>
        </p:spPr>
      </p:pic>
      <p:sp>
        <p:nvSpPr>
          <p:cNvPr id="43" name="Rectangle 42">
            <a:extLst>
              <a:ext uri="{FF2B5EF4-FFF2-40B4-BE49-F238E27FC236}">
                <a16:creationId xmlns:a16="http://schemas.microsoft.com/office/drawing/2014/main" id="{5B881DEC-400D-E511-06B8-5B2146D6A696}"/>
              </a:ext>
            </a:extLst>
          </p:cNvPr>
          <p:cNvSpPr/>
          <p:nvPr/>
        </p:nvSpPr>
        <p:spPr>
          <a:xfrm>
            <a:off x="3934715" y="4025068"/>
            <a:ext cx="3538728" cy="773455"/>
          </a:xfrm>
          <a:prstGeom prst="rect">
            <a:avLst/>
          </a:prstGeom>
          <a:solidFill>
            <a:schemeClr val="bg1"/>
          </a:solidFill>
          <a:ln>
            <a:solidFill>
              <a:schemeClr val="accent1"/>
            </a:solidFill>
          </a:ln>
          <a:effectLst>
            <a:outerShdw blurRad="635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188720" tIns="91440" rIns="0" rtlCol="0" anchor="t"/>
          <a:lstStyle/>
          <a:p>
            <a:r>
              <a:rPr lang="en-US" sz="800" u="sng" cap="all" dirty="0">
                <a:solidFill>
                  <a:schemeClr val="tx2"/>
                </a:solidFill>
                <a:latin typeface="+mj-lt"/>
              </a:rPr>
              <a:t>TREEWAYS</a:t>
            </a:r>
          </a:p>
        </p:txBody>
      </p:sp>
      <p:sp>
        <p:nvSpPr>
          <p:cNvPr id="45" name="Subtitle 2">
            <a:extLst>
              <a:ext uri="{FF2B5EF4-FFF2-40B4-BE49-F238E27FC236}">
                <a16:creationId xmlns:a16="http://schemas.microsoft.com/office/drawing/2014/main" id="{4445BF77-2B20-D1B8-3AB8-0DBA96E1975D}"/>
              </a:ext>
            </a:extLst>
          </p:cNvPr>
          <p:cNvSpPr txBox="1">
            <a:spLocks/>
          </p:cNvSpPr>
          <p:nvPr/>
        </p:nvSpPr>
        <p:spPr>
          <a:xfrm>
            <a:off x="3934715" y="4010224"/>
            <a:ext cx="3474720" cy="457200"/>
          </a:xfrm>
          <a:prstGeom prst="rect">
            <a:avLst/>
          </a:prstGeom>
        </p:spPr>
        <p:txBody>
          <a:bodyPr vert="horz" lIns="1188720" tIns="228600" rIns="0" bIns="0" rtlCol="0">
            <a:noAutofit/>
          </a:bodyPr>
          <a:lstStyle>
            <a:lvl1pPr marL="0" indent="0" algn="ctr" defTabSz="777240" rtl="0" eaLnBrk="1" latinLnBrk="0" hangingPunct="1">
              <a:lnSpc>
                <a:spcPct val="90000"/>
              </a:lnSpc>
              <a:spcBef>
                <a:spcPts val="850"/>
              </a:spcBef>
              <a:buFont typeface="Arial" panose="020B0604020202020204" pitchFamily="34" charset="0"/>
              <a:buNone/>
              <a:defRPr sz="2040" kern="1200">
                <a:solidFill>
                  <a:srgbClr val="2E4057"/>
                </a:solidFill>
                <a:latin typeface="Montserrat" pitchFamily="2" charset="77"/>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a:solidFill>
                  <a:srgbClr val="2E4057"/>
                </a:solidFill>
                <a:latin typeface="Fira Sans" panose="020B0503050000020004" pitchFamily="34" charset="0"/>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a:solidFill>
                  <a:srgbClr val="2E4057"/>
                </a:solidFill>
                <a:latin typeface="Fira Sans" panose="020B0503050000020004" pitchFamily="34" charset="0"/>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a:solidFill>
                  <a:srgbClr val="2E4057"/>
                </a:solidFill>
                <a:latin typeface="Fira Sans" panose="020B0503050000020004" pitchFamily="34" charset="0"/>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a:solidFill>
                  <a:srgbClr val="2E4057"/>
                </a:solidFill>
                <a:latin typeface="Fira Sans" panose="020B0503050000020004" pitchFamily="34" charset="0"/>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pPr algn="l">
              <a:lnSpc>
                <a:spcPct val="100000"/>
              </a:lnSpc>
            </a:pPr>
            <a:r>
              <a:rPr lang="en-US" sz="800" dirty="0">
                <a:solidFill>
                  <a:srgbClr val="455C7A"/>
                </a:solidFill>
                <a:latin typeface="Fira Sans" panose="020B0503050000020004" pitchFamily="34" charset="0"/>
              </a:rPr>
              <a:t>Utility Services &amp; Vegetation Management</a:t>
            </a:r>
            <a:br>
              <a:rPr lang="en-US" sz="800" dirty="0">
                <a:solidFill>
                  <a:srgbClr val="455C7A"/>
                </a:solidFill>
                <a:latin typeface="Fira Sans" panose="020B0503050000020004" pitchFamily="34" charset="0"/>
              </a:rPr>
            </a:br>
            <a:r>
              <a:rPr lang="en-US" sz="650" i="1" dirty="0">
                <a:solidFill>
                  <a:srgbClr val="595959"/>
                </a:solidFill>
                <a:latin typeface="Fira Sans" panose="020B0503050000020004" pitchFamily="34" charset="0"/>
              </a:rPr>
              <a:t>Vegetation management services for utility markets across the Eastern and Midwestern U.S.</a:t>
            </a:r>
            <a:br>
              <a:rPr lang="en-US" sz="650" dirty="0"/>
            </a:br>
            <a:r>
              <a:rPr lang="en-US" sz="800" dirty="0">
                <a:solidFill>
                  <a:srgbClr val="455C7A"/>
                </a:solidFill>
                <a:latin typeface="Fira Sans" panose="020B0503050000020004" pitchFamily="34" charset="0"/>
                <a:hlinkClick r:id="rId4"/>
              </a:rPr>
              <a:t>www.treeways.com</a:t>
            </a:r>
            <a:endParaRPr lang="en-US" sz="800" dirty="0">
              <a:solidFill>
                <a:srgbClr val="455C7A"/>
              </a:solidFill>
              <a:latin typeface="Fira Sans" panose="020B0503050000020004" pitchFamily="34" charset="0"/>
            </a:endParaRPr>
          </a:p>
        </p:txBody>
      </p:sp>
      <p:pic>
        <p:nvPicPr>
          <p:cNvPr id="142" name="Picture 141">
            <a:extLst>
              <a:ext uri="{FF2B5EF4-FFF2-40B4-BE49-F238E27FC236}">
                <a16:creationId xmlns:a16="http://schemas.microsoft.com/office/drawing/2014/main" id="{88E1492D-AC4F-7F13-B611-43343BE79CD5}"/>
              </a:ext>
            </a:extLst>
          </p:cNvPr>
          <p:cNvPicPr>
            <a:picLocks noChangeAspect="1"/>
          </p:cNvPicPr>
          <p:nvPr/>
        </p:nvPicPr>
        <p:blipFill rotWithShape="1">
          <a:blip r:embed="rId5"/>
          <a:srcRect b="9239"/>
          <a:stretch/>
        </p:blipFill>
        <p:spPr>
          <a:xfrm>
            <a:off x="4078016" y="4214640"/>
            <a:ext cx="902118" cy="244310"/>
          </a:xfrm>
          <a:custGeom>
            <a:avLst/>
            <a:gdLst>
              <a:gd name="connsiteX0" fmla="*/ 0 w 1274587"/>
              <a:gd name="connsiteY0" fmla="*/ 0 h 380319"/>
              <a:gd name="connsiteX1" fmla="*/ 1274587 w 1274587"/>
              <a:gd name="connsiteY1" fmla="*/ 0 h 380319"/>
              <a:gd name="connsiteX2" fmla="*/ 1274587 w 1274587"/>
              <a:gd name="connsiteY2" fmla="*/ 380319 h 380319"/>
              <a:gd name="connsiteX3" fmla="*/ 1031875 w 1274587"/>
              <a:gd name="connsiteY3" fmla="*/ 380319 h 380319"/>
              <a:gd name="connsiteX4" fmla="*/ 1031875 w 1274587"/>
              <a:gd name="connsiteY4" fmla="*/ 303354 h 380319"/>
              <a:gd name="connsiteX5" fmla="*/ 187325 w 1274587"/>
              <a:gd name="connsiteY5" fmla="*/ 303354 h 380319"/>
              <a:gd name="connsiteX6" fmla="*/ 187325 w 1274587"/>
              <a:gd name="connsiteY6" fmla="*/ 380319 h 380319"/>
              <a:gd name="connsiteX7" fmla="*/ 0 w 1274587"/>
              <a:gd name="connsiteY7" fmla="*/ 380319 h 380319"/>
              <a:gd name="connsiteX8" fmla="*/ 0 w 1274587"/>
              <a:gd name="connsiteY8" fmla="*/ 0 h 380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4587" h="380319">
                <a:moveTo>
                  <a:pt x="0" y="0"/>
                </a:moveTo>
                <a:lnTo>
                  <a:pt x="1274587" y="0"/>
                </a:lnTo>
                <a:lnTo>
                  <a:pt x="1274587" y="380319"/>
                </a:lnTo>
                <a:lnTo>
                  <a:pt x="1031875" y="380319"/>
                </a:lnTo>
                <a:lnTo>
                  <a:pt x="1031875" y="303354"/>
                </a:lnTo>
                <a:lnTo>
                  <a:pt x="187325" y="303354"/>
                </a:lnTo>
                <a:lnTo>
                  <a:pt x="187325" y="380319"/>
                </a:lnTo>
                <a:lnTo>
                  <a:pt x="0" y="380319"/>
                </a:lnTo>
                <a:lnTo>
                  <a:pt x="0" y="0"/>
                </a:lnTo>
                <a:close/>
              </a:path>
            </a:pathLst>
          </a:custGeom>
        </p:spPr>
      </p:pic>
      <p:sp>
        <p:nvSpPr>
          <p:cNvPr id="107" name="TextBox 106">
            <a:extLst>
              <a:ext uri="{FF2B5EF4-FFF2-40B4-BE49-F238E27FC236}">
                <a16:creationId xmlns:a16="http://schemas.microsoft.com/office/drawing/2014/main" id="{31C9BECC-6947-B2C0-D7D6-670EBCECA92E}"/>
              </a:ext>
            </a:extLst>
          </p:cNvPr>
          <p:cNvSpPr txBox="1"/>
          <p:nvPr/>
        </p:nvSpPr>
        <p:spPr>
          <a:xfrm>
            <a:off x="2793593" y="524249"/>
            <a:ext cx="2185214" cy="184666"/>
          </a:xfrm>
          <a:prstGeom prst="rect">
            <a:avLst/>
          </a:prstGeom>
        </p:spPr>
        <p:txBody>
          <a:bodyPr vert="horz" wrap="none" lIns="0" tIns="0" rIns="0" bIns="0" rtlCol="0" anchor="ctr">
            <a:spAutoFit/>
          </a:bodyPr>
          <a:lstStyle/>
          <a:p>
            <a:pPr algn="ctr"/>
            <a:r>
              <a:rPr lang="en-US" sz="1200" b="1" cap="all" dirty="0">
                <a:solidFill>
                  <a:schemeClr val="bg1"/>
                </a:solidFill>
                <a:latin typeface="+mj-lt"/>
              </a:rPr>
              <a:t>Current portfolio companies</a:t>
            </a:r>
          </a:p>
        </p:txBody>
      </p:sp>
      <p:sp>
        <p:nvSpPr>
          <p:cNvPr id="77" name="Title 1">
            <a:extLst>
              <a:ext uri="{FF2B5EF4-FFF2-40B4-BE49-F238E27FC236}">
                <a16:creationId xmlns:a16="http://schemas.microsoft.com/office/drawing/2014/main" id="{15A888BB-022F-C8E8-34A5-1DC2FEDEE416}"/>
              </a:ext>
            </a:extLst>
          </p:cNvPr>
          <p:cNvSpPr txBox="1">
            <a:spLocks/>
          </p:cNvSpPr>
          <p:nvPr/>
        </p:nvSpPr>
        <p:spPr>
          <a:xfrm>
            <a:off x="273987" y="5880917"/>
            <a:ext cx="7315200" cy="184666"/>
          </a:xfrm>
          <a:prstGeom prst="rect">
            <a:avLst/>
          </a:prstGeom>
        </p:spPr>
        <p:txBody>
          <a:bodyPr vert="horz" lIns="0" tIns="0" rIns="0" bIns="0" rtlCol="0" anchor="ctr">
            <a:spAutoFit/>
          </a:bodyPr>
          <a:lstStyle>
            <a:lvl1pPr algn="ctr" defTabSz="777240" rtl="0" eaLnBrk="1" latinLnBrk="0" hangingPunct="1">
              <a:lnSpc>
                <a:spcPct val="90000"/>
              </a:lnSpc>
              <a:spcBef>
                <a:spcPct val="0"/>
              </a:spcBef>
              <a:buNone/>
              <a:defRPr sz="2400" b="1" i="0" kern="1200">
                <a:solidFill>
                  <a:srgbClr val="455C7A"/>
                </a:solidFill>
                <a:latin typeface="Inknut Antiqua Black" pitchFamily="2" charset="77"/>
                <a:ea typeface="+mj-ea"/>
                <a:cs typeface="Inknut Antiqua Black" pitchFamily="2" charset="77"/>
              </a:defRPr>
            </a:lvl1pPr>
          </a:lstStyle>
          <a:p>
            <a:pPr algn="l">
              <a:lnSpc>
                <a:spcPct val="100000"/>
              </a:lnSpc>
            </a:pPr>
            <a:r>
              <a:rPr lang="en-US" sz="1200" cap="all" dirty="0"/>
              <a:t>Healthcare services</a:t>
            </a:r>
          </a:p>
        </p:txBody>
      </p:sp>
      <p:sp>
        <p:nvSpPr>
          <p:cNvPr id="79" name="Title 1">
            <a:extLst>
              <a:ext uri="{FF2B5EF4-FFF2-40B4-BE49-F238E27FC236}">
                <a16:creationId xmlns:a16="http://schemas.microsoft.com/office/drawing/2014/main" id="{886797A7-1134-B823-FFD7-4E3A4543978E}"/>
              </a:ext>
            </a:extLst>
          </p:cNvPr>
          <p:cNvSpPr txBox="1">
            <a:spLocks/>
          </p:cNvSpPr>
          <p:nvPr/>
        </p:nvSpPr>
        <p:spPr>
          <a:xfrm>
            <a:off x="273987" y="1162019"/>
            <a:ext cx="7315200" cy="184666"/>
          </a:xfrm>
          <a:prstGeom prst="rect">
            <a:avLst/>
          </a:prstGeom>
        </p:spPr>
        <p:txBody>
          <a:bodyPr vert="horz" lIns="0" tIns="0" rIns="0" bIns="0" rtlCol="0" anchor="ctr">
            <a:spAutoFit/>
          </a:bodyPr>
          <a:lstStyle>
            <a:lvl1pPr algn="ctr" defTabSz="777240" rtl="0" eaLnBrk="1" latinLnBrk="0" hangingPunct="1">
              <a:lnSpc>
                <a:spcPct val="90000"/>
              </a:lnSpc>
              <a:spcBef>
                <a:spcPct val="0"/>
              </a:spcBef>
              <a:buNone/>
              <a:defRPr sz="2400" b="1" i="0" kern="1200">
                <a:solidFill>
                  <a:srgbClr val="455C7A"/>
                </a:solidFill>
                <a:latin typeface="Inknut Antiqua Black" pitchFamily="2" charset="77"/>
                <a:ea typeface="+mj-ea"/>
                <a:cs typeface="Inknut Antiqua Black" pitchFamily="2" charset="77"/>
              </a:defRPr>
            </a:lvl1pPr>
          </a:lstStyle>
          <a:p>
            <a:pPr algn="l">
              <a:lnSpc>
                <a:spcPct val="100000"/>
              </a:lnSpc>
            </a:pPr>
            <a:r>
              <a:rPr lang="en-US" sz="1200" cap="all" dirty="0"/>
              <a:t>business &amp; Industrial services</a:t>
            </a:r>
          </a:p>
        </p:txBody>
      </p:sp>
      <p:sp>
        <p:nvSpPr>
          <p:cNvPr id="21" name="Rectangle 20">
            <a:extLst>
              <a:ext uri="{FF2B5EF4-FFF2-40B4-BE49-F238E27FC236}">
                <a16:creationId xmlns:a16="http://schemas.microsoft.com/office/drawing/2014/main" id="{A18AC931-EC55-7FF7-2BFA-295785C99D28}"/>
              </a:ext>
            </a:extLst>
          </p:cNvPr>
          <p:cNvSpPr/>
          <p:nvPr/>
        </p:nvSpPr>
        <p:spPr>
          <a:xfrm>
            <a:off x="275307" y="3168935"/>
            <a:ext cx="3538728" cy="773455"/>
          </a:xfrm>
          <a:prstGeom prst="rect">
            <a:avLst/>
          </a:prstGeom>
          <a:solidFill>
            <a:schemeClr val="bg1"/>
          </a:solidFill>
          <a:ln>
            <a:solidFill>
              <a:schemeClr val="accent1"/>
            </a:solidFill>
          </a:ln>
          <a:effectLst>
            <a:outerShdw blurRad="635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188720" tIns="91440" rIns="0" rtlCol="0" anchor="t"/>
          <a:lstStyle/>
          <a:p>
            <a:pPr>
              <a:spcBef>
                <a:spcPts val="600"/>
              </a:spcBef>
            </a:pPr>
            <a:endParaRPr lang="en-US" sz="100" u="sng" cap="all" dirty="0">
              <a:solidFill>
                <a:schemeClr val="tx2"/>
              </a:solidFill>
              <a:latin typeface="+mj-lt"/>
            </a:endParaRPr>
          </a:p>
          <a:p>
            <a:r>
              <a:rPr lang="en-US" sz="800" u="sng" cap="all" dirty="0">
                <a:solidFill>
                  <a:schemeClr val="tx2"/>
                </a:solidFill>
                <a:latin typeface="+mj-lt"/>
              </a:rPr>
              <a:t>GRAPETREE MEDICAL </a:t>
            </a:r>
          </a:p>
          <a:p>
            <a:r>
              <a:rPr lang="en-US" sz="800" u="sng" cap="all" dirty="0">
                <a:solidFill>
                  <a:schemeClr val="tx2"/>
                </a:solidFill>
                <a:latin typeface="+mj-lt"/>
              </a:rPr>
              <a:t>STAFFING</a:t>
            </a:r>
          </a:p>
        </p:txBody>
      </p:sp>
      <p:sp>
        <p:nvSpPr>
          <p:cNvPr id="25" name="Subtitle 2">
            <a:extLst>
              <a:ext uri="{FF2B5EF4-FFF2-40B4-BE49-F238E27FC236}">
                <a16:creationId xmlns:a16="http://schemas.microsoft.com/office/drawing/2014/main" id="{86632366-693D-EF18-9BFD-7CC9DF938B5B}"/>
              </a:ext>
            </a:extLst>
          </p:cNvPr>
          <p:cNvSpPr txBox="1">
            <a:spLocks/>
          </p:cNvSpPr>
          <p:nvPr/>
        </p:nvSpPr>
        <p:spPr>
          <a:xfrm>
            <a:off x="275307" y="3275906"/>
            <a:ext cx="3474720" cy="457200"/>
          </a:xfrm>
          <a:prstGeom prst="rect">
            <a:avLst/>
          </a:prstGeom>
        </p:spPr>
        <p:txBody>
          <a:bodyPr vert="horz" lIns="1188720" tIns="228600" rIns="0" bIns="0" rtlCol="0">
            <a:noAutofit/>
          </a:bodyPr>
          <a:lstStyle>
            <a:lvl1pPr marL="0" indent="0" algn="ctr" defTabSz="777240" rtl="0" eaLnBrk="1" latinLnBrk="0" hangingPunct="1">
              <a:lnSpc>
                <a:spcPct val="90000"/>
              </a:lnSpc>
              <a:spcBef>
                <a:spcPts val="850"/>
              </a:spcBef>
              <a:buFont typeface="Arial" panose="020B0604020202020204" pitchFamily="34" charset="0"/>
              <a:buNone/>
              <a:defRPr sz="2040" kern="1200">
                <a:solidFill>
                  <a:srgbClr val="2E4057"/>
                </a:solidFill>
                <a:latin typeface="Montserrat" pitchFamily="2" charset="77"/>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a:solidFill>
                  <a:srgbClr val="2E4057"/>
                </a:solidFill>
                <a:latin typeface="Fira Sans" panose="020B0503050000020004" pitchFamily="34" charset="0"/>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a:solidFill>
                  <a:srgbClr val="2E4057"/>
                </a:solidFill>
                <a:latin typeface="Fira Sans" panose="020B0503050000020004" pitchFamily="34" charset="0"/>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a:solidFill>
                  <a:srgbClr val="2E4057"/>
                </a:solidFill>
                <a:latin typeface="Fira Sans" panose="020B0503050000020004" pitchFamily="34" charset="0"/>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a:solidFill>
                  <a:srgbClr val="2E4057"/>
                </a:solidFill>
                <a:latin typeface="Fira Sans" panose="020B0503050000020004" pitchFamily="34" charset="0"/>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pPr algn="l">
              <a:lnSpc>
                <a:spcPct val="100000"/>
              </a:lnSpc>
            </a:pPr>
            <a:r>
              <a:rPr lang="en-US" sz="800" dirty="0">
                <a:solidFill>
                  <a:srgbClr val="455C7A"/>
                </a:solidFill>
                <a:latin typeface="Fira Sans" panose="020B0503050000020004" pitchFamily="34" charset="0"/>
              </a:rPr>
              <a:t>Healthcare Staffing</a:t>
            </a:r>
            <a:br>
              <a:rPr lang="en-US" sz="800" dirty="0">
                <a:solidFill>
                  <a:srgbClr val="455C7A"/>
                </a:solidFill>
                <a:latin typeface="Fira Sans" panose="020B0503050000020004" pitchFamily="34" charset="0"/>
              </a:rPr>
            </a:br>
            <a:r>
              <a:rPr lang="en-US" sz="650" i="1" dirty="0">
                <a:solidFill>
                  <a:srgbClr val="595959"/>
                </a:solidFill>
                <a:latin typeface="Fira Sans" panose="020B0503050000020004" pitchFamily="34" charset="0"/>
              </a:rPr>
              <a:t>Nurse staffing agency filling short- and long-term clinical shifts for facilities across the Midwest.</a:t>
            </a:r>
            <a:br>
              <a:rPr lang="en-US" sz="650" dirty="0"/>
            </a:br>
            <a:r>
              <a:rPr lang="en-US" sz="800" dirty="0">
                <a:solidFill>
                  <a:srgbClr val="455C7A"/>
                </a:solidFill>
                <a:latin typeface="Fira Sans" panose="020B0503050000020004" pitchFamily="34" charset="0"/>
                <a:hlinkClick r:id="rId6"/>
              </a:rPr>
              <a:t>www.grapetree.com</a:t>
            </a:r>
            <a:endParaRPr lang="en-US" sz="800" dirty="0">
              <a:solidFill>
                <a:srgbClr val="455C7A"/>
              </a:solidFill>
              <a:latin typeface="Fira Sans" panose="020B0503050000020004" pitchFamily="34" charset="0"/>
            </a:endParaRPr>
          </a:p>
        </p:txBody>
      </p:sp>
      <p:pic>
        <p:nvPicPr>
          <p:cNvPr id="141" name="Picture 140">
            <a:extLst>
              <a:ext uri="{FF2B5EF4-FFF2-40B4-BE49-F238E27FC236}">
                <a16:creationId xmlns:a16="http://schemas.microsoft.com/office/drawing/2014/main" id="{1B5C5490-7B60-770E-DFFC-45530F99B7DA}"/>
              </a:ext>
            </a:extLst>
          </p:cNvPr>
          <p:cNvPicPr>
            <a:picLocks noChangeAspect="1"/>
          </p:cNvPicPr>
          <p:nvPr/>
        </p:nvPicPr>
        <p:blipFill rotWithShape="1">
          <a:blip r:embed="rId7"/>
          <a:srcRect l="4815" t="12803" r="5300" b="10569"/>
          <a:stretch/>
        </p:blipFill>
        <p:spPr>
          <a:xfrm>
            <a:off x="353977" y="3285843"/>
            <a:ext cx="1031380" cy="389639"/>
          </a:xfrm>
          <a:prstGeom prst="rect">
            <a:avLst/>
          </a:prstGeom>
        </p:spPr>
      </p:pic>
      <p:sp>
        <p:nvSpPr>
          <p:cNvPr id="27" name="Rectangle 26">
            <a:extLst>
              <a:ext uri="{FF2B5EF4-FFF2-40B4-BE49-F238E27FC236}">
                <a16:creationId xmlns:a16="http://schemas.microsoft.com/office/drawing/2014/main" id="{E0EFE9E2-5C6E-50CD-71B9-F3E4CD5A3331}"/>
              </a:ext>
            </a:extLst>
          </p:cNvPr>
          <p:cNvSpPr/>
          <p:nvPr/>
        </p:nvSpPr>
        <p:spPr>
          <a:xfrm>
            <a:off x="275307" y="1456669"/>
            <a:ext cx="3538728" cy="773455"/>
          </a:xfrm>
          <a:prstGeom prst="rect">
            <a:avLst/>
          </a:prstGeom>
          <a:solidFill>
            <a:schemeClr val="bg1"/>
          </a:solidFill>
          <a:ln>
            <a:solidFill>
              <a:schemeClr val="accent1"/>
            </a:solidFill>
          </a:ln>
          <a:effectLst>
            <a:outerShdw blurRad="635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188720" tIns="91440" rIns="0" rtlCol="0" anchor="t"/>
          <a:lstStyle/>
          <a:p>
            <a:r>
              <a:rPr lang="en-US" sz="800" u="sng" cap="all" dirty="0">
                <a:solidFill>
                  <a:schemeClr val="tx2"/>
                </a:solidFill>
                <a:latin typeface="+mj-lt"/>
              </a:rPr>
              <a:t>AVAAP</a:t>
            </a:r>
          </a:p>
        </p:txBody>
      </p:sp>
      <p:sp>
        <p:nvSpPr>
          <p:cNvPr id="28" name="Subtitle 2">
            <a:extLst>
              <a:ext uri="{FF2B5EF4-FFF2-40B4-BE49-F238E27FC236}">
                <a16:creationId xmlns:a16="http://schemas.microsoft.com/office/drawing/2014/main" id="{2D7F8003-491C-BE67-BA01-D1F3C1DAF761}"/>
              </a:ext>
            </a:extLst>
          </p:cNvPr>
          <p:cNvSpPr txBox="1">
            <a:spLocks/>
          </p:cNvSpPr>
          <p:nvPr/>
        </p:nvSpPr>
        <p:spPr>
          <a:xfrm>
            <a:off x="275307" y="1441825"/>
            <a:ext cx="3474720" cy="457200"/>
          </a:xfrm>
          <a:prstGeom prst="rect">
            <a:avLst/>
          </a:prstGeom>
        </p:spPr>
        <p:txBody>
          <a:bodyPr vert="horz" lIns="1188720" tIns="228600" rIns="0" bIns="0" rtlCol="0">
            <a:noAutofit/>
          </a:bodyPr>
          <a:lstStyle>
            <a:lvl1pPr marL="0" indent="0" algn="ctr" defTabSz="777240" rtl="0" eaLnBrk="1" latinLnBrk="0" hangingPunct="1">
              <a:lnSpc>
                <a:spcPct val="90000"/>
              </a:lnSpc>
              <a:spcBef>
                <a:spcPts val="850"/>
              </a:spcBef>
              <a:buFont typeface="Arial" panose="020B0604020202020204" pitchFamily="34" charset="0"/>
              <a:buNone/>
              <a:defRPr sz="2040" kern="1200">
                <a:solidFill>
                  <a:srgbClr val="2E4057"/>
                </a:solidFill>
                <a:latin typeface="Montserrat" pitchFamily="2" charset="77"/>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a:solidFill>
                  <a:srgbClr val="2E4057"/>
                </a:solidFill>
                <a:latin typeface="Fira Sans" panose="020B0503050000020004" pitchFamily="34" charset="0"/>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a:solidFill>
                  <a:srgbClr val="2E4057"/>
                </a:solidFill>
                <a:latin typeface="Fira Sans" panose="020B0503050000020004" pitchFamily="34" charset="0"/>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a:solidFill>
                  <a:srgbClr val="2E4057"/>
                </a:solidFill>
                <a:latin typeface="Fira Sans" panose="020B0503050000020004" pitchFamily="34" charset="0"/>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a:solidFill>
                  <a:srgbClr val="2E4057"/>
                </a:solidFill>
                <a:latin typeface="Fira Sans" panose="020B0503050000020004" pitchFamily="34" charset="0"/>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pPr algn="l">
              <a:lnSpc>
                <a:spcPct val="100000"/>
              </a:lnSpc>
              <a:spcBef>
                <a:spcPts val="0"/>
              </a:spcBef>
            </a:pPr>
            <a:r>
              <a:rPr lang="en-US" sz="800" dirty="0">
                <a:solidFill>
                  <a:srgbClr val="455C7A"/>
                </a:solidFill>
                <a:latin typeface="Fira Sans" panose="020B0503050000020004" pitchFamily="34" charset="0"/>
              </a:rPr>
              <a:t>IT Services</a:t>
            </a:r>
            <a:br>
              <a:rPr lang="en-US" sz="800" dirty="0">
                <a:solidFill>
                  <a:srgbClr val="455C7A"/>
                </a:solidFill>
                <a:latin typeface="Fira Sans" panose="020B0503050000020004" pitchFamily="34" charset="0"/>
              </a:rPr>
            </a:br>
            <a:r>
              <a:rPr lang="en-US" sz="650" i="1" dirty="0">
                <a:solidFill>
                  <a:srgbClr val="595959"/>
                </a:solidFill>
                <a:latin typeface="Fira Sans" panose="020B0503050000020004" pitchFamily="34" charset="0"/>
              </a:rPr>
              <a:t>Industry-focused Workday services partner and management consulting firm specializing in business transformation.</a:t>
            </a:r>
            <a:br>
              <a:rPr lang="en-US" sz="650" dirty="0"/>
            </a:br>
            <a:r>
              <a:rPr lang="en-US" sz="800" dirty="0">
                <a:solidFill>
                  <a:srgbClr val="455C7A"/>
                </a:solidFill>
                <a:latin typeface="Fira Sans" panose="020B0503050000020004" pitchFamily="34" charset="0"/>
                <a:hlinkClick r:id="rId8"/>
              </a:rPr>
              <a:t>www.avaap.com</a:t>
            </a:r>
            <a:endParaRPr lang="en-US" sz="800" dirty="0">
              <a:solidFill>
                <a:srgbClr val="455C7A"/>
              </a:solidFill>
              <a:latin typeface="Fira Sans" panose="020B0503050000020004" pitchFamily="34" charset="0"/>
            </a:endParaRPr>
          </a:p>
        </p:txBody>
      </p:sp>
      <p:pic>
        <p:nvPicPr>
          <p:cNvPr id="173" name="Graphic 172">
            <a:extLst>
              <a:ext uri="{FF2B5EF4-FFF2-40B4-BE49-F238E27FC236}">
                <a16:creationId xmlns:a16="http://schemas.microsoft.com/office/drawing/2014/main" id="{63DBA5BB-A784-8FF2-1E8E-CAB221ECFC4B}"/>
              </a:ext>
            </a:extLst>
          </p:cNvPr>
          <p:cNvPicPr>
            <a:picLocks noChangeAspect="1"/>
          </p:cNvPicPr>
          <p:nvPr/>
        </p:nvPicPr>
        <p:blipFill>
          <a:blip>
            <a:extLst>
              <a:ext uri="{96DAC541-7B7A-43D3-8B79-37D633B846F1}">
                <asvg:svgBlip xmlns:asvg="http://schemas.microsoft.com/office/drawing/2016/SVG/main" r:embed="rId9"/>
              </a:ext>
            </a:extLst>
          </a:blip>
          <a:srcRect b="12018"/>
          <a:stretch>
            <a:fillRect/>
          </a:stretch>
        </p:blipFill>
        <p:spPr>
          <a:xfrm>
            <a:off x="429296" y="1644005"/>
            <a:ext cx="829940" cy="248783"/>
          </a:xfrm>
          <a:custGeom>
            <a:avLst/>
            <a:gdLst>
              <a:gd name="connsiteX0" fmla="*/ 0 w 829940"/>
              <a:gd name="connsiteY0" fmla="*/ 0 h 248783"/>
              <a:gd name="connsiteX1" fmla="*/ 829940 w 829940"/>
              <a:gd name="connsiteY1" fmla="*/ 0 h 248783"/>
              <a:gd name="connsiteX2" fmla="*/ 829940 w 829940"/>
              <a:gd name="connsiteY2" fmla="*/ 248783 h 248783"/>
              <a:gd name="connsiteX3" fmla="*/ 688204 w 829940"/>
              <a:gd name="connsiteY3" fmla="*/ 248783 h 248783"/>
              <a:gd name="connsiteX4" fmla="*/ 688204 w 829940"/>
              <a:gd name="connsiteY4" fmla="*/ 182737 h 248783"/>
              <a:gd name="connsiteX5" fmla="*/ 0 w 829940"/>
              <a:gd name="connsiteY5" fmla="*/ 182737 h 248783"/>
              <a:gd name="connsiteX6" fmla="*/ 0 w 829940"/>
              <a:gd name="connsiteY6" fmla="*/ 0 h 248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9940" h="248783">
                <a:moveTo>
                  <a:pt x="0" y="0"/>
                </a:moveTo>
                <a:lnTo>
                  <a:pt x="829940" y="0"/>
                </a:lnTo>
                <a:lnTo>
                  <a:pt x="829940" y="248783"/>
                </a:lnTo>
                <a:lnTo>
                  <a:pt x="688204" y="248783"/>
                </a:lnTo>
                <a:lnTo>
                  <a:pt x="688204" y="182737"/>
                </a:lnTo>
                <a:lnTo>
                  <a:pt x="0" y="182737"/>
                </a:lnTo>
                <a:lnTo>
                  <a:pt x="0" y="0"/>
                </a:lnTo>
                <a:close/>
              </a:path>
            </a:pathLst>
          </a:custGeom>
        </p:spPr>
      </p:pic>
      <p:sp>
        <p:nvSpPr>
          <p:cNvPr id="10" name="Rectangle 9">
            <a:extLst>
              <a:ext uri="{FF2B5EF4-FFF2-40B4-BE49-F238E27FC236}">
                <a16:creationId xmlns:a16="http://schemas.microsoft.com/office/drawing/2014/main" id="{B8FE676F-4ED4-0E22-4214-E239FE2A1F80}"/>
              </a:ext>
            </a:extLst>
          </p:cNvPr>
          <p:cNvSpPr/>
          <p:nvPr/>
        </p:nvSpPr>
        <p:spPr>
          <a:xfrm>
            <a:off x="3934715" y="2312802"/>
            <a:ext cx="3538728" cy="773455"/>
          </a:xfrm>
          <a:prstGeom prst="rect">
            <a:avLst/>
          </a:prstGeom>
          <a:solidFill>
            <a:schemeClr val="bg1"/>
          </a:solidFill>
          <a:ln>
            <a:solidFill>
              <a:schemeClr val="accent1"/>
            </a:solidFill>
          </a:ln>
          <a:effectLst>
            <a:outerShdw blurRad="635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188720" tIns="91440" rIns="0" rtlCol="0" anchor="t"/>
          <a:lstStyle/>
          <a:p>
            <a:r>
              <a:rPr lang="en-US" sz="800" u="sng" cap="all" dirty="0">
                <a:solidFill>
                  <a:schemeClr val="tx2"/>
                </a:solidFill>
                <a:latin typeface="+mj-lt"/>
              </a:rPr>
              <a:t>EXO GROUP</a:t>
            </a:r>
          </a:p>
        </p:txBody>
      </p:sp>
      <p:sp>
        <p:nvSpPr>
          <p:cNvPr id="13" name="Subtitle 2">
            <a:extLst>
              <a:ext uri="{FF2B5EF4-FFF2-40B4-BE49-F238E27FC236}">
                <a16:creationId xmlns:a16="http://schemas.microsoft.com/office/drawing/2014/main" id="{191EDEA3-DAC3-8000-2D7E-871B2F208F34}"/>
              </a:ext>
            </a:extLst>
          </p:cNvPr>
          <p:cNvSpPr txBox="1">
            <a:spLocks/>
          </p:cNvSpPr>
          <p:nvPr/>
        </p:nvSpPr>
        <p:spPr>
          <a:xfrm>
            <a:off x="3934715" y="2297958"/>
            <a:ext cx="3474720" cy="457200"/>
          </a:xfrm>
          <a:prstGeom prst="rect">
            <a:avLst/>
          </a:prstGeom>
        </p:spPr>
        <p:txBody>
          <a:bodyPr vert="horz" lIns="1188720" tIns="228600" rIns="0" bIns="0" rtlCol="0">
            <a:noAutofit/>
          </a:bodyPr>
          <a:lstStyle>
            <a:lvl1pPr marL="0" indent="0" algn="ctr" defTabSz="777240" rtl="0" eaLnBrk="1" latinLnBrk="0" hangingPunct="1">
              <a:lnSpc>
                <a:spcPct val="90000"/>
              </a:lnSpc>
              <a:spcBef>
                <a:spcPts val="850"/>
              </a:spcBef>
              <a:buFont typeface="Arial" panose="020B0604020202020204" pitchFamily="34" charset="0"/>
              <a:buNone/>
              <a:defRPr sz="2040" kern="1200">
                <a:solidFill>
                  <a:srgbClr val="2E4057"/>
                </a:solidFill>
                <a:latin typeface="Montserrat" pitchFamily="2" charset="77"/>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a:solidFill>
                  <a:srgbClr val="2E4057"/>
                </a:solidFill>
                <a:latin typeface="Fira Sans" panose="020B0503050000020004" pitchFamily="34" charset="0"/>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a:solidFill>
                  <a:srgbClr val="2E4057"/>
                </a:solidFill>
                <a:latin typeface="Fira Sans" panose="020B0503050000020004" pitchFamily="34" charset="0"/>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a:solidFill>
                  <a:srgbClr val="2E4057"/>
                </a:solidFill>
                <a:latin typeface="Fira Sans" panose="020B0503050000020004" pitchFamily="34" charset="0"/>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a:solidFill>
                  <a:srgbClr val="2E4057"/>
                </a:solidFill>
                <a:latin typeface="Fira Sans" panose="020B0503050000020004" pitchFamily="34" charset="0"/>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pPr algn="l">
              <a:lnSpc>
                <a:spcPct val="100000"/>
              </a:lnSpc>
            </a:pPr>
            <a:r>
              <a:rPr lang="en-US" sz="800" dirty="0">
                <a:solidFill>
                  <a:srgbClr val="455C7A"/>
                </a:solidFill>
                <a:latin typeface="Fira Sans" panose="020B0503050000020004" pitchFamily="34" charset="0"/>
              </a:rPr>
              <a:t>Utility/Infrastructure Services &amp; TICC</a:t>
            </a:r>
            <a:br>
              <a:rPr lang="en-US" sz="800" dirty="0">
                <a:solidFill>
                  <a:srgbClr val="455C7A"/>
                </a:solidFill>
                <a:latin typeface="Fira Sans" panose="020B0503050000020004" pitchFamily="34" charset="0"/>
              </a:rPr>
            </a:br>
            <a:r>
              <a:rPr lang="en-US" sz="650" i="1" dirty="0">
                <a:solidFill>
                  <a:srgbClr val="595959"/>
                </a:solidFill>
                <a:latin typeface="Fira Sans" panose="020B0503050000020004" pitchFamily="34" charset="0"/>
              </a:rPr>
              <a:t>Data-driven asset inspection and remediation provider for critical infrastructure across North America.</a:t>
            </a:r>
            <a:br>
              <a:rPr lang="en-US" sz="650" dirty="0"/>
            </a:br>
            <a:r>
              <a:rPr lang="en-US" sz="800" dirty="0">
                <a:solidFill>
                  <a:srgbClr val="455C7A"/>
                </a:solidFill>
                <a:latin typeface="Fira Sans" panose="020B0503050000020004" pitchFamily="34" charset="0"/>
                <a:hlinkClick r:id="rId10"/>
              </a:rPr>
              <a:t>www.exoinc.com</a:t>
            </a:r>
            <a:endParaRPr lang="en-US" sz="800" dirty="0">
              <a:solidFill>
                <a:srgbClr val="455C7A"/>
              </a:solidFill>
              <a:latin typeface="Fira Sans" panose="020B0503050000020004" pitchFamily="34" charset="0"/>
            </a:endParaRPr>
          </a:p>
        </p:txBody>
      </p:sp>
      <p:pic>
        <p:nvPicPr>
          <p:cNvPr id="147" name="Picture 146">
            <a:extLst>
              <a:ext uri="{FF2B5EF4-FFF2-40B4-BE49-F238E27FC236}">
                <a16:creationId xmlns:a16="http://schemas.microsoft.com/office/drawing/2014/main" id="{39C40D39-E1BF-8C0C-5CBC-F7516B8DE614}"/>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l="9591" t="31452" r="9591" b="30910"/>
          <a:stretch/>
        </p:blipFill>
        <p:spPr>
          <a:xfrm>
            <a:off x="4140891" y="2455579"/>
            <a:ext cx="725567" cy="337900"/>
          </a:xfrm>
          <a:prstGeom prst="rect">
            <a:avLst/>
          </a:prstGeom>
        </p:spPr>
      </p:pic>
      <p:sp>
        <p:nvSpPr>
          <p:cNvPr id="16" name="Rectangle 15">
            <a:extLst>
              <a:ext uri="{FF2B5EF4-FFF2-40B4-BE49-F238E27FC236}">
                <a16:creationId xmlns:a16="http://schemas.microsoft.com/office/drawing/2014/main" id="{AFE30AE7-44C1-D350-4246-1E7EA5ABF70C}"/>
              </a:ext>
            </a:extLst>
          </p:cNvPr>
          <p:cNvSpPr/>
          <p:nvPr/>
        </p:nvSpPr>
        <p:spPr>
          <a:xfrm>
            <a:off x="275307" y="2312802"/>
            <a:ext cx="3538728" cy="773455"/>
          </a:xfrm>
          <a:prstGeom prst="rect">
            <a:avLst/>
          </a:prstGeom>
          <a:solidFill>
            <a:schemeClr val="bg1"/>
          </a:solidFill>
          <a:ln>
            <a:solidFill>
              <a:schemeClr val="accent1"/>
            </a:solidFill>
          </a:ln>
          <a:effectLst>
            <a:outerShdw blurRad="635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188720" tIns="91440" rIns="0" rtlCol="0" anchor="t"/>
          <a:lstStyle/>
          <a:p>
            <a:r>
              <a:rPr lang="en-US" sz="800" u="sng" cap="all" dirty="0">
                <a:solidFill>
                  <a:schemeClr val="tx2"/>
                </a:solidFill>
                <a:latin typeface="+mj-lt"/>
              </a:rPr>
              <a:t>CSL Consulting</a:t>
            </a:r>
          </a:p>
        </p:txBody>
      </p:sp>
      <p:pic>
        <p:nvPicPr>
          <p:cNvPr id="40" name="Picture 39">
            <a:extLst>
              <a:ext uri="{FF2B5EF4-FFF2-40B4-BE49-F238E27FC236}">
                <a16:creationId xmlns:a16="http://schemas.microsoft.com/office/drawing/2014/main" id="{EF39BCC2-1F27-F4B0-FFAA-F6B445883A58}"/>
              </a:ext>
            </a:extLst>
          </p:cNvPr>
          <p:cNvPicPr>
            <a:picLocks noChangeAspect="1"/>
          </p:cNvPicPr>
          <p:nvPr/>
        </p:nvPicPr>
        <p:blipFill>
          <a:blip r:embed="rId12"/>
          <a:stretch>
            <a:fillRect/>
          </a:stretch>
        </p:blipFill>
        <p:spPr>
          <a:xfrm>
            <a:off x="437665" y="2395929"/>
            <a:ext cx="863165" cy="457200"/>
          </a:xfrm>
          <a:prstGeom prst="rect">
            <a:avLst/>
          </a:prstGeom>
        </p:spPr>
      </p:pic>
      <p:sp>
        <p:nvSpPr>
          <p:cNvPr id="18" name="Subtitle 2">
            <a:extLst>
              <a:ext uri="{FF2B5EF4-FFF2-40B4-BE49-F238E27FC236}">
                <a16:creationId xmlns:a16="http://schemas.microsoft.com/office/drawing/2014/main" id="{A40313EE-0EE2-ECE8-C79E-C680608C9A9D}"/>
              </a:ext>
            </a:extLst>
          </p:cNvPr>
          <p:cNvSpPr txBox="1">
            <a:spLocks/>
          </p:cNvSpPr>
          <p:nvPr/>
        </p:nvSpPr>
        <p:spPr>
          <a:xfrm>
            <a:off x="275307" y="2297958"/>
            <a:ext cx="3474720" cy="457200"/>
          </a:xfrm>
          <a:prstGeom prst="rect">
            <a:avLst/>
          </a:prstGeom>
        </p:spPr>
        <p:txBody>
          <a:bodyPr vert="horz" lIns="1188720" tIns="228600" rIns="0" bIns="0" rtlCol="0">
            <a:noAutofit/>
          </a:bodyPr>
          <a:lstStyle>
            <a:lvl1pPr marL="0" indent="0" algn="ctr" defTabSz="777240" rtl="0" eaLnBrk="1" latinLnBrk="0" hangingPunct="1">
              <a:lnSpc>
                <a:spcPct val="90000"/>
              </a:lnSpc>
              <a:spcBef>
                <a:spcPts val="850"/>
              </a:spcBef>
              <a:buFont typeface="Arial" panose="020B0604020202020204" pitchFamily="34" charset="0"/>
              <a:buNone/>
              <a:defRPr sz="2040" kern="1200">
                <a:solidFill>
                  <a:srgbClr val="2E4057"/>
                </a:solidFill>
                <a:latin typeface="Montserrat" pitchFamily="2" charset="77"/>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a:solidFill>
                  <a:srgbClr val="2E4057"/>
                </a:solidFill>
                <a:latin typeface="Fira Sans" panose="020B0503050000020004" pitchFamily="34" charset="0"/>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a:solidFill>
                  <a:srgbClr val="2E4057"/>
                </a:solidFill>
                <a:latin typeface="Fira Sans" panose="020B0503050000020004" pitchFamily="34" charset="0"/>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a:solidFill>
                  <a:srgbClr val="2E4057"/>
                </a:solidFill>
                <a:latin typeface="Fira Sans" panose="020B0503050000020004" pitchFamily="34" charset="0"/>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a:solidFill>
                  <a:srgbClr val="2E4057"/>
                </a:solidFill>
                <a:latin typeface="Fira Sans" panose="020B0503050000020004" pitchFamily="34" charset="0"/>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pPr algn="l">
              <a:lnSpc>
                <a:spcPct val="100000"/>
              </a:lnSpc>
              <a:spcBef>
                <a:spcPts val="0"/>
              </a:spcBef>
            </a:pPr>
            <a:r>
              <a:rPr lang="en-US" sz="800" dirty="0">
                <a:solidFill>
                  <a:srgbClr val="455C7A"/>
                </a:solidFill>
                <a:latin typeface="Fira Sans" panose="020B0503050000020004" pitchFamily="34" charset="0"/>
              </a:rPr>
              <a:t>Engineering Services &amp; Project Management</a:t>
            </a:r>
            <a:br>
              <a:rPr lang="en-US" sz="800" dirty="0">
                <a:solidFill>
                  <a:srgbClr val="455C7A"/>
                </a:solidFill>
                <a:latin typeface="Fira Sans" panose="020B0503050000020004" pitchFamily="34" charset="0"/>
              </a:rPr>
            </a:br>
            <a:r>
              <a:rPr lang="en-US" sz="650" i="1" dirty="0">
                <a:solidFill>
                  <a:srgbClr val="595959"/>
                </a:solidFill>
                <a:latin typeface="Fira Sans" panose="020B0503050000020004" pitchFamily="34" charset="0"/>
              </a:rPr>
              <a:t>Owner's representative and project management firm guiding clients' capital construction projects from planning to closeout.</a:t>
            </a:r>
            <a:br>
              <a:rPr lang="en-US" sz="650" dirty="0"/>
            </a:br>
            <a:r>
              <a:rPr lang="en-US" sz="800" dirty="0">
                <a:solidFill>
                  <a:srgbClr val="455C7A"/>
                </a:solidFill>
                <a:latin typeface="Fira Sans" panose="020B0503050000020004" pitchFamily="34" charset="0"/>
                <a:hlinkClick r:id="rId13"/>
              </a:rPr>
              <a:t>www.csl-consulting.com</a:t>
            </a:r>
            <a:endParaRPr lang="en-US" sz="800" dirty="0">
              <a:solidFill>
                <a:srgbClr val="455C7A"/>
              </a:solidFill>
              <a:latin typeface="Fira Sans" panose="020B0503050000020004" pitchFamily="34" charset="0"/>
            </a:endParaRPr>
          </a:p>
        </p:txBody>
      </p:sp>
      <p:sp>
        <p:nvSpPr>
          <p:cNvPr id="39" name="Rectangle 38">
            <a:extLst>
              <a:ext uri="{FF2B5EF4-FFF2-40B4-BE49-F238E27FC236}">
                <a16:creationId xmlns:a16="http://schemas.microsoft.com/office/drawing/2014/main" id="{2B2B1DC2-6052-669F-10D6-1F135B3CCDE9}"/>
              </a:ext>
            </a:extLst>
          </p:cNvPr>
          <p:cNvSpPr/>
          <p:nvPr/>
        </p:nvSpPr>
        <p:spPr>
          <a:xfrm>
            <a:off x="3934715" y="3168935"/>
            <a:ext cx="3538728" cy="773455"/>
          </a:xfrm>
          <a:prstGeom prst="rect">
            <a:avLst/>
          </a:prstGeom>
          <a:solidFill>
            <a:schemeClr val="bg1"/>
          </a:solidFill>
          <a:ln>
            <a:solidFill>
              <a:schemeClr val="accent1"/>
            </a:solidFill>
          </a:ln>
          <a:effectLst>
            <a:outerShdw blurRad="635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188720" tIns="91440" rIns="0" rtlCol="0" anchor="t"/>
          <a:lstStyle/>
          <a:p>
            <a:r>
              <a:rPr lang="en-US" sz="800" u="sng" cap="all" dirty="0">
                <a:solidFill>
                  <a:schemeClr val="tx2"/>
                </a:solidFill>
                <a:latin typeface="+mj-lt"/>
              </a:rPr>
              <a:t>LDR SITE SERVICES</a:t>
            </a:r>
          </a:p>
        </p:txBody>
      </p:sp>
      <p:sp>
        <p:nvSpPr>
          <p:cNvPr id="41" name="Subtitle 2">
            <a:extLst>
              <a:ext uri="{FF2B5EF4-FFF2-40B4-BE49-F238E27FC236}">
                <a16:creationId xmlns:a16="http://schemas.microsoft.com/office/drawing/2014/main" id="{C34ABF05-0331-C0A8-CA7E-8487EFA64C20}"/>
              </a:ext>
            </a:extLst>
          </p:cNvPr>
          <p:cNvSpPr txBox="1">
            <a:spLocks/>
          </p:cNvSpPr>
          <p:nvPr/>
        </p:nvSpPr>
        <p:spPr>
          <a:xfrm>
            <a:off x="3934715" y="3154091"/>
            <a:ext cx="3474720" cy="457200"/>
          </a:xfrm>
          <a:prstGeom prst="rect">
            <a:avLst/>
          </a:prstGeom>
        </p:spPr>
        <p:txBody>
          <a:bodyPr vert="horz" lIns="1188720" tIns="228600" rIns="0" bIns="0" rtlCol="0">
            <a:noAutofit/>
          </a:bodyPr>
          <a:lstStyle>
            <a:defPPr>
              <a:defRPr lang="en-US"/>
            </a:defPPr>
            <a:lvl1pPr indent="0" defTabSz="777240">
              <a:lnSpc>
                <a:spcPct val="120000"/>
              </a:lnSpc>
              <a:spcBef>
                <a:spcPts val="850"/>
              </a:spcBef>
              <a:buFont typeface="Arial" panose="020B0604020202020204" pitchFamily="34" charset="0"/>
              <a:buNone/>
              <a:defRPr sz="800">
                <a:solidFill>
                  <a:srgbClr val="455C7A"/>
                </a:solidFill>
                <a:latin typeface="Fira Sans" panose="020B0503050000020004" pitchFamily="34" charset="0"/>
              </a:defRPr>
            </a:lvl1pPr>
            <a:lvl2pPr marL="388620" indent="0" algn="ctr" defTabSz="777240">
              <a:lnSpc>
                <a:spcPct val="90000"/>
              </a:lnSpc>
              <a:spcBef>
                <a:spcPts val="425"/>
              </a:spcBef>
              <a:buFont typeface="Arial" panose="020B0604020202020204" pitchFamily="34" charset="0"/>
              <a:buNone/>
              <a:defRPr sz="1700">
                <a:solidFill>
                  <a:srgbClr val="2E4057"/>
                </a:solidFill>
                <a:latin typeface="Fira Sans" panose="020B0503050000020004" pitchFamily="34" charset="0"/>
              </a:defRPr>
            </a:lvl2pPr>
            <a:lvl3pPr marL="777240" indent="0" algn="ctr" defTabSz="777240">
              <a:lnSpc>
                <a:spcPct val="90000"/>
              </a:lnSpc>
              <a:spcBef>
                <a:spcPts val="425"/>
              </a:spcBef>
              <a:buFont typeface="Arial" panose="020B0604020202020204" pitchFamily="34" charset="0"/>
              <a:buNone/>
              <a:defRPr sz="1530">
                <a:solidFill>
                  <a:srgbClr val="2E4057"/>
                </a:solidFill>
                <a:latin typeface="Fira Sans" panose="020B0503050000020004" pitchFamily="34" charset="0"/>
              </a:defRPr>
            </a:lvl3pPr>
            <a:lvl4pPr marL="1165860" indent="0" algn="ctr" defTabSz="777240">
              <a:lnSpc>
                <a:spcPct val="90000"/>
              </a:lnSpc>
              <a:spcBef>
                <a:spcPts val="425"/>
              </a:spcBef>
              <a:buFont typeface="Arial" panose="020B0604020202020204" pitchFamily="34" charset="0"/>
              <a:buNone/>
              <a:defRPr sz="1360">
                <a:solidFill>
                  <a:srgbClr val="2E4057"/>
                </a:solidFill>
                <a:latin typeface="Fira Sans" panose="020B0503050000020004" pitchFamily="34" charset="0"/>
              </a:defRPr>
            </a:lvl4pPr>
            <a:lvl5pPr marL="1554480" indent="0" algn="ctr" defTabSz="777240">
              <a:lnSpc>
                <a:spcPct val="90000"/>
              </a:lnSpc>
              <a:spcBef>
                <a:spcPts val="425"/>
              </a:spcBef>
              <a:buFont typeface="Arial" panose="020B0604020202020204" pitchFamily="34" charset="0"/>
              <a:buNone/>
              <a:defRPr sz="1360">
                <a:solidFill>
                  <a:srgbClr val="2E4057"/>
                </a:solidFill>
                <a:latin typeface="Fira Sans" panose="020B0503050000020004" pitchFamily="34" charset="0"/>
              </a:defRPr>
            </a:lvl5pPr>
            <a:lvl6pPr marL="1943100" indent="0" algn="ctr" defTabSz="777240">
              <a:lnSpc>
                <a:spcPct val="90000"/>
              </a:lnSpc>
              <a:spcBef>
                <a:spcPts val="425"/>
              </a:spcBef>
              <a:buFont typeface="Arial" panose="020B0604020202020204" pitchFamily="34" charset="0"/>
              <a:buNone/>
              <a:defRPr sz="1360"/>
            </a:lvl6pPr>
            <a:lvl7pPr marL="2331720" indent="0" algn="ctr" defTabSz="777240">
              <a:lnSpc>
                <a:spcPct val="90000"/>
              </a:lnSpc>
              <a:spcBef>
                <a:spcPts val="425"/>
              </a:spcBef>
              <a:buFont typeface="Arial" panose="020B0604020202020204" pitchFamily="34" charset="0"/>
              <a:buNone/>
              <a:defRPr sz="1360"/>
            </a:lvl7pPr>
            <a:lvl8pPr marL="2720340" indent="0" algn="ctr" defTabSz="777240">
              <a:lnSpc>
                <a:spcPct val="90000"/>
              </a:lnSpc>
              <a:spcBef>
                <a:spcPts val="425"/>
              </a:spcBef>
              <a:buFont typeface="Arial" panose="020B0604020202020204" pitchFamily="34" charset="0"/>
              <a:buNone/>
              <a:defRPr sz="1360"/>
            </a:lvl8pPr>
            <a:lvl9pPr marL="3108960" indent="0" algn="ctr" defTabSz="777240">
              <a:lnSpc>
                <a:spcPct val="90000"/>
              </a:lnSpc>
              <a:spcBef>
                <a:spcPts val="425"/>
              </a:spcBef>
              <a:buFont typeface="Arial" panose="020B0604020202020204" pitchFamily="34" charset="0"/>
              <a:buNone/>
              <a:defRPr sz="1360"/>
            </a:lvl9pPr>
          </a:lstStyle>
          <a:p>
            <a:pPr>
              <a:lnSpc>
                <a:spcPct val="100000"/>
              </a:lnSpc>
              <a:spcBef>
                <a:spcPts val="0"/>
              </a:spcBef>
            </a:pPr>
            <a:r>
              <a:rPr lang="en-US" dirty="0"/>
              <a:t>Environmental &amp; Managed Waste Services</a:t>
            </a:r>
            <a:br>
              <a:rPr lang="en-US" dirty="0"/>
            </a:br>
            <a:r>
              <a:rPr lang="en-US" sz="650" i="1" dirty="0">
                <a:solidFill>
                  <a:srgbClr val="595959"/>
                </a:solidFill>
                <a:latin typeface="Fira Sans" panose="020B0503050000020004" pitchFamily="34" charset="0"/>
              </a:rPr>
              <a:t>Tech-enabled, asset-light provider of business and project continuity solutions for sites nationwide.</a:t>
            </a:r>
            <a:br>
              <a:rPr lang="en-US" sz="650" dirty="0"/>
            </a:br>
            <a:r>
              <a:rPr lang="en-US" dirty="0">
                <a:hlinkClick r:id="rId14"/>
              </a:rPr>
              <a:t>www.ldrsiteservices.com</a:t>
            </a:r>
            <a:endParaRPr lang="en-US" dirty="0"/>
          </a:p>
        </p:txBody>
      </p:sp>
      <p:pic>
        <p:nvPicPr>
          <p:cNvPr id="164" name="Picture 163">
            <a:extLst>
              <a:ext uri="{FF2B5EF4-FFF2-40B4-BE49-F238E27FC236}">
                <a16:creationId xmlns:a16="http://schemas.microsoft.com/office/drawing/2014/main" id="{962CAB4E-38A6-26F8-135D-565C2B2008E8}"/>
              </a:ext>
            </a:extLst>
          </p:cNvPr>
          <p:cNvPicPr>
            <a:picLocks noChangeAspect="1"/>
          </p:cNvPicPr>
          <p:nvPr/>
        </p:nvPicPr>
        <p:blipFill>
          <a:blip r:embed="rId15"/>
          <a:stretch>
            <a:fillRect/>
          </a:stretch>
        </p:blipFill>
        <p:spPr>
          <a:xfrm>
            <a:off x="4057490" y="3376002"/>
            <a:ext cx="892368" cy="209321"/>
          </a:xfrm>
          <a:prstGeom prst="rect">
            <a:avLst/>
          </a:prstGeom>
        </p:spPr>
      </p:pic>
      <p:sp>
        <p:nvSpPr>
          <p:cNvPr id="3" name="Rectangle 2">
            <a:extLst>
              <a:ext uri="{FF2B5EF4-FFF2-40B4-BE49-F238E27FC236}">
                <a16:creationId xmlns:a16="http://schemas.microsoft.com/office/drawing/2014/main" id="{C669CAB7-A50A-0925-0D96-043EEF77A6B1}"/>
              </a:ext>
            </a:extLst>
          </p:cNvPr>
          <p:cNvSpPr/>
          <p:nvPr/>
        </p:nvSpPr>
        <p:spPr>
          <a:xfrm>
            <a:off x="275307" y="6166253"/>
            <a:ext cx="3538728" cy="773455"/>
          </a:xfrm>
          <a:prstGeom prst="rect">
            <a:avLst/>
          </a:prstGeom>
          <a:solidFill>
            <a:schemeClr val="bg1"/>
          </a:solidFill>
          <a:ln>
            <a:solidFill>
              <a:schemeClr val="accent1"/>
            </a:solidFill>
          </a:ln>
          <a:effectLst>
            <a:outerShdw blurRad="635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188720" tIns="91440" rIns="0" rtlCol="0" anchor="t"/>
          <a:lstStyle/>
          <a:p>
            <a:r>
              <a:rPr lang="en-US" sz="800" u="sng" cap="all" dirty="0">
                <a:solidFill>
                  <a:schemeClr val="tx2"/>
                </a:solidFill>
                <a:latin typeface="+mj-lt"/>
              </a:rPr>
              <a:t>CORDENTAL GROUP</a:t>
            </a:r>
          </a:p>
        </p:txBody>
      </p:sp>
      <p:sp>
        <p:nvSpPr>
          <p:cNvPr id="7" name="Subtitle 2">
            <a:extLst>
              <a:ext uri="{FF2B5EF4-FFF2-40B4-BE49-F238E27FC236}">
                <a16:creationId xmlns:a16="http://schemas.microsoft.com/office/drawing/2014/main" id="{2735D1DF-437F-6A3F-92E3-E9326E8EE912}"/>
              </a:ext>
            </a:extLst>
          </p:cNvPr>
          <p:cNvSpPr txBox="1">
            <a:spLocks/>
          </p:cNvSpPr>
          <p:nvPr/>
        </p:nvSpPr>
        <p:spPr>
          <a:xfrm>
            <a:off x="275307" y="6151409"/>
            <a:ext cx="3474720" cy="457200"/>
          </a:xfrm>
          <a:prstGeom prst="rect">
            <a:avLst/>
          </a:prstGeom>
          <a:ln>
            <a:noFill/>
          </a:ln>
        </p:spPr>
        <p:txBody>
          <a:bodyPr vert="horz" lIns="1188720" tIns="228600" rIns="0" bIns="0" rtlCol="0">
            <a:noAutofit/>
          </a:bodyPr>
          <a:lstStyle>
            <a:lvl1pPr marL="0" indent="0" algn="ctr" defTabSz="777240" rtl="0" eaLnBrk="1" latinLnBrk="0" hangingPunct="1">
              <a:lnSpc>
                <a:spcPct val="90000"/>
              </a:lnSpc>
              <a:spcBef>
                <a:spcPts val="850"/>
              </a:spcBef>
              <a:buFont typeface="Arial" panose="020B0604020202020204" pitchFamily="34" charset="0"/>
              <a:buNone/>
              <a:defRPr sz="2040" kern="1200">
                <a:solidFill>
                  <a:srgbClr val="2E4057"/>
                </a:solidFill>
                <a:latin typeface="Montserrat" pitchFamily="2" charset="77"/>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a:solidFill>
                  <a:srgbClr val="2E4057"/>
                </a:solidFill>
                <a:latin typeface="Fira Sans" panose="020B0503050000020004" pitchFamily="34" charset="0"/>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a:solidFill>
                  <a:srgbClr val="2E4057"/>
                </a:solidFill>
                <a:latin typeface="Fira Sans" panose="020B0503050000020004" pitchFamily="34" charset="0"/>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a:solidFill>
                  <a:srgbClr val="2E4057"/>
                </a:solidFill>
                <a:latin typeface="Fira Sans" panose="020B0503050000020004" pitchFamily="34" charset="0"/>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a:solidFill>
                  <a:srgbClr val="2E4057"/>
                </a:solidFill>
                <a:latin typeface="Fira Sans" panose="020B0503050000020004" pitchFamily="34" charset="0"/>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pPr algn="l">
              <a:lnSpc>
                <a:spcPct val="100000"/>
              </a:lnSpc>
            </a:pPr>
            <a:r>
              <a:rPr lang="en-US" sz="800" dirty="0">
                <a:solidFill>
                  <a:srgbClr val="455C7A"/>
                </a:solidFill>
                <a:latin typeface="Fira Sans" panose="020B0503050000020004" pitchFamily="34" charset="0"/>
              </a:rPr>
              <a:t>Physician Practice Management – Dental</a:t>
            </a:r>
            <a:br>
              <a:rPr lang="en-US" sz="800" dirty="0">
                <a:solidFill>
                  <a:srgbClr val="455C7A"/>
                </a:solidFill>
                <a:latin typeface="Fira Sans" panose="020B0503050000020004" pitchFamily="34" charset="0"/>
              </a:rPr>
            </a:br>
            <a:r>
              <a:rPr lang="en-US" sz="650" i="1" dirty="0">
                <a:solidFill>
                  <a:srgbClr val="595959"/>
                </a:solidFill>
                <a:latin typeface="Fira Sans" panose="020B0503050000020004" pitchFamily="34" charset="0"/>
              </a:rPr>
              <a:t>Dental support organization serving affiliated practices across the Mid-Atlantic, Midwest, and Southeast.</a:t>
            </a:r>
            <a:br>
              <a:rPr lang="en-US" sz="650" dirty="0"/>
            </a:br>
            <a:r>
              <a:rPr lang="en-US" sz="800" dirty="0">
                <a:solidFill>
                  <a:srgbClr val="455C7A"/>
                </a:solidFill>
                <a:latin typeface="Fira Sans" panose="020B0503050000020004" pitchFamily="34" charset="0"/>
                <a:hlinkClick r:id="rId16"/>
              </a:rPr>
              <a:t>www.cordentalgroup.com</a:t>
            </a:r>
            <a:endParaRPr lang="en-US" sz="800" dirty="0">
              <a:solidFill>
                <a:srgbClr val="455C7A"/>
              </a:solidFill>
              <a:latin typeface="Fira Sans" panose="020B0503050000020004" pitchFamily="34" charset="0"/>
            </a:endParaRPr>
          </a:p>
        </p:txBody>
      </p:sp>
      <p:pic>
        <p:nvPicPr>
          <p:cNvPr id="175" name="Picture 174">
            <a:extLst>
              <a:ext uri="{FF2B5EF4-FFF2-40B4-BE49-F238E27FC236}">
                <a16:creationId xmlns:a16="http://schemas.microsoft.com/office/drawing/2014/main" id="{FD45D5C0-D3E1-7CE7-655C-8EAF6B384027}"/>
              </a:ext>
            </a:extLst>
          </p:cNvPr>
          <p:cNvPicPr>
            <a:picLocks noChangeAspect="1"/>
          </p:cNvPicPr>
          <p:nvPr/>
        </p:nvPicPr>
        <p:blipFill>
          <a:blip r:embed="rId17"/>
          <a:stretch>
            <a:fillRect/>
          </a:stretch>
        </p:blipFill>
        <p:spPr>
          <a:xfrm>
            <a:off x="389004" y="6345728"/>
            <a:ext cx="905244" cy="264505"/>
          </a:xfrm>
          <a:prstGeom prst="rect">
            <a:avLst/>
          </a:prstGeom>
        </p:spPr>
      </p:pic>
      <p:sp>
        <p:nvSpPr>
          <p:cNvPr id="76" name="Rectangle 75">
            <a:extLst>
              <a:ext uri="{FF2B5EF4-FFF2-40B4-BE49-F238E27FC236}">
                <a16:creationId xmlns:a16="http://schemas.microsoft.com/office/drawing/2014/main" id="{07A2C048-27C0-C504-9857-5DDE881D1DA5}"/>
              </a:ext>
            </a:extLst>
          </p:cNvPr>
          <p:cNvSpPr/>
          <p:nvPr/>
        </p:nvSpPr>
        <p:spPr>
          <a:xfrm>
            <a:off x="275307" y="7048128"/>
            <a:ext cx="3538728" cy="773455"/>
          </a:xfrm>
          <a:prstGeom prst="rect">
            <a:avLst/>
          </a:prstGeom>
          <a:solidFill>
            <a:schemeClr val="bg1"/>
          </a:solidFill>
          <a:ln>
            <a:solidFill>
              <a:schemeClr val="accent1"/>
            </a:solidFill>
          </a:ln>
          <a:effectLst>
            <a:outerShdw blurRad="635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188720" tIns="91440" rIns="0" rtlCol="0" anchor="t"/>
          <a:lstStyle/>
          <a:p>
            <a:endParaRPr lang="en-US" sz="500" u="sng" cap="all" dirty="0">
              <a:solidFill>
                <a:schemeClr val="tx2"/>
              </a:solidFill>
              <a:latin typeface="+mj-lt"/>
            </a:endParaRPr>
          </a:p>
          <a:p>
            <a:r>
              <a:rPr lang="en-US" sz="800" u="sng" cap="all" dirty="0">
                <a:solidFill>
                  <a:schemeClr val="tx2"/>
                </a:solidFill>
                <a:latin typeface="+mj-lt"/>
              </a:rPr>
              <a:t>HEALTH &amp; WELLNESS PARTNERS</a:t>
            </a:r>
          </a:p>
        </p:txBody>
      </p:sp>
      <p:sp>
        <p:nvSpPr>
          <p:cNvPr id="78" name="Subtitle 2">
            <a:extLst>
              <a:ext uri="{FF2B5EF4-FFF2-40B4-BE49-F238E27FC236}">
                <a16:creationId xmlns:a16="http://schemas.microsoft.com/office/drawing/2014/main" id="{21C2C7B1-99C2-A168-6AB6-35A40865F610}"/>
              </a:ext>
            </a:extLst>
          </p:cNvPr>
          <p:cNvSpPr txBox="1">
            <a:spLocks/>
          </p:cNvSpPr>
          <p:nvPr/>
        </p:nvSpPr>
        <p:spPr>
          <a:xfrm>
            <a:off x="275307" y="7111665"/>
            <a:ext cx="3474720" cy="457200"/>
          </a:xfrm>
          <a:prstGeom prst="rect">
            <a:avLst/>
          </a:prstGeom>
        </p:spPr>
        <p:txBody>
          <a:bodyPr vert="horz" lIns="1188720" tIns="228600" rIns="0" bIns="0" rtlCol="0">
            <a:noAutofit/>
          </a:bodyPr>
          <a:lstStyle>
            <a:lvl1pPr marL="0" indent="0" algn="ctr" defTabSz="777240" rtl="0" eaLnBrk="1" latinLnBrk="0" hangingPunct="1">
              <a:lnSpc>
                <a:spcPct val="90000"/>
              </a:lnSpc>
              <a:spcBef>
                <a:spcPts val="850"/>
              </a:spcBef>
              <a:buFont typeface="Arial" panose="020B0604020202020204" pitchFamily="34" charset="0"/>
              <a:buNone/>
              <a:defRPr sz="2040" kern="1200">
                <a:solidFill>
                  <a:srgbClr val="2E4057"/>
                </a:solidFill>
                <a:latin typeface="Montserrat" pitchFamily="2" charset="77"/>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a:solidFill>
                  <a:srgbClr val="2E4057"/>
                </a:solidFill>
                <a:latin typeface="Fira Sans" panose="020B0503050000020004" pitchFamily="34" charset="0"/>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a:solidFill>
                  <a:srgbClr val="2E4057"/>
                </a:solidFill>
                <a:latin typeface="Fira Sans" panose="020B0503050000020004" pitchFamily="34" charset="0"/>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a:solidFill>
                  <a:srgbClr val="2E4057"/>
                </a:solidFill>
                <a:latin typeface="Fira Sans" panose="020B0503050000020004" pitchFamily="34" charset="0"/>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a:solidFill>
                  <a:srgbClr val="2E4057"/>
                </a:solidFill>
                <a:latin typeface="Fira Sans" panose="020B0503050000020004" pitchFamily="34" charset="0"/>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pPr algn="l">
              <a:lnSpc>
                <a:spcPct val="100000"/>
              </a:lnSpc>
            </a:pPr>
            <a:r>
              <a:rPr lang="en-US" sz="800" dirty="0">
                <a:solidFill>
                  <a:srgbClr val="455C7A"/>
                </a:solidFill>
                <a:latin typeface="Fira Sans" panose="020B0503050000020004" pitchFamily="34" charset="0"/>
              </a:rPr>
              <a:t>Pharma Commercialization Services</a:t>
            </a:r>
            <a:br>
              <a:rPr lang="en-US" sz="800" dirty="0">
                <a:solidFill>
                  <a:srgbClr val="455C7A"/>
                </a:solidFill>
                <a:latin typeface="Fira Sans" panose="020B0503050000020004" pitchFamily="34" charset="0"/>
              </a:rPr>
            </a:br>
            <a:r>
              <a:rPr lang="en-US" sz="650" i="1" dirty="0">
                <a:solidFill>
                  <a:srgbClr val="595959"/>
                </a:solidFill>
                <a:latin typeface="Fira Sans" panose="020B0503050000020004" pitchFamily="34" charset="0"/>
              </a:rPr>
              <a:t>Medical communications solutions, including medical affairs and marketing, for global life sciences companies.</a:t>
            </a:r>
            <a:br>
              <a:rPr lang="en-US" sz="650" dirty="0"/>
            </a:br>
            <a:r>
              <a:rPr lang="en-US" sz="800" dirty="0">
                <a:solidFill>
                  <a:srgbClr val="455C7A"/>
                </a:solidFill>
                <a:latin typeface="Fira Sans" panose="020B0503050000020004" pitchFamily="34" charset="0"/>
                <a:hlinkClick r:id="rId18"/>
              </a:rPr>
              <a:t>www.thehwpgroup.com</a:t>
            </a:r>
            <a:endParaRPr lang="en-US" sz="800" dirty="0">
              <a:solidFill>
                <a:srgbClr val="455C7A"/>
              </a:solidFill>
              <a:latin typeface="Fira Sans" panose="020B0503050000020004" pitchFamily="34" charset="0"/>
            </a:endParaRPr>
          </a:p>
        </p:txBody>
      </p:sp>
      <p:pic>
        <p:nvPicPr>
          <p:cNvPr id="182" name="Picture 181">
            <a:extLst>
              <a:ext uri="{FF2B5EF4-FFF2-40B4-BE49-F238E27FC236}">
                <a16:creationId xmlns:a16="http://schemas.microsoft.com/office/drawing/2014/main" id="{BC7F726A-FBEA-2530-0C89-B3190AEA5F5B}"/>
              </a:ext>
            </a:extLst>
          </p:cNvPr>
          <p:cNvPicPr>
            <a:picLocks noChangeAspect="1"/>
          </p:cNvPicPr>
          <p:nvPr/>
        </p:nvPicPr>
        <p:blipFill>
          <a:blip r:embed="rId19"/>
          <a:stretch>
            <a:fillRect/>
          </a:stretch>
        </p:blipFill>
        <p:spPr>
          <a:xfrm>
            <a:off x="462092" y="7200908"/>
            <a:ext cx="683838" cy="492075"/>
          </a:xfrm>
          <a:prstGeom prst="rect">
            <a:avLst/>
          </a:prstGeom>
        </p:spPr>
      </p:pic>
      <p:sp>
        <p:nvSpPr>
          <p:cNvPr id="62" name="Rectangle 61">
            <a:extLst>
              <a:ext uri="{FF2B5EF4-FFF2-40B4-BE49-F238E27FC236}">
                <a16:creationId xmlns:a16="http://schemas.microsoft.com/office/drawing/2014/main" id="{6F4F63F7-741D-74FE-810F-94D26DA2384D}"/>
              </a:ext>
            </a:extLst>
          </p:cNvPr>
          <p:cNvSpPr/>
          <p:nvPr/>
        </p:nvSpPr>
        <p:spPr>
          <a:xfrm>
            <a:off x="3934715" y="6166253"/>
            <a:ext cx="3538728" cy="773455"/>
          </a:xfrm>
          <a:prstGeom prst="rect">
            <a:avLst/>
          </a:prstGeom>
          <a:solidFill>
            <a:schemeClr val="bg1"/>
          </a:solidFill>
          <a:ln>
            <a:solidFill>
              <a:schemeClr val="accent1"/>
            </a:solidFill>
          </a:ln>
          <a:effectLst>
            <a:outerShdw blurRad="635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188720" tIns="91440" rIns="0" rtlCol="0" anchor="t"/>
          <a:lstStyle/>
          <a:p>
            <a:r>
              <a:rPr lang="en-US" sz="800" cap="all" dirty="0">
                <a:solidFill>
                  <a:schemeClr val="tx2"/>
                </a:solidFill>
                <a:latin typeface="+mj-lt"/>
              </a:rPr>
              <a:t>CSD</a:t>
            </a:r>
          </a:p>
        </p:txBody>
      </p:sp>
      <p:sp>
        <p:nvSpPr>
          <p:cNvPr id="66" name="Subtitle 2">
            <a:extLst>
              <a:ext uri="{FF2B5EF4-FFF2-40B4-BE49-F238E27FC236}">
                <a16:creationId xmlns:a16="http://schemas.microsoft.com/office/drawing/2014/main" id="{45AE9C22-C966-681D-B0F5-DD70E613A00D}"/>
              </a:ext>
            </a:extLst>
          </p:cNvPr>
          <p:cNvSpPr txBox="1">
            <a:spLocks/>
          </p:cNvSpPr>
          <p:nvPr/>
        </p:nvSpPr>
        <p:spPr>
          <a:xfrm>
            <a:off x="3934715" y="6151409"/>
            <a:ext cx="3474720" cy="457200"/>
          </a:xfrm>
          <a:prstGeom prst="rect">
            <a:avLst/>
          </a:prstGeom>
        </p:spPr>
        <p:txBody>
          <a:bodyPr vert="horz" lIns="1188720" tIns="228600" rIns="0" bIns="0" rtlCol="0">
            <a:noAutofit/>
          </a:bodyPr>
          <a:lstStyle>
            <a:lvl1pPr marL="0" indent="0" algn="ctr" defTabSz="777240" rtl="0" eaLnBrk="1" latinLnBrk="0" hangingPunct="1">
              <a:lnSpc>
                <a:spcPct val="90000"/>
              </a:lnSpc>
              <a:spcBef>
                <a:spcPts val="850"/>
              </a:spcBef>
              <a:buFont typeface="Arial" panose="020B0604020202020204" pitchFamily="34" charset="0"/>
              <a:buNone/>
              <a:defRPr sz="2040" kern="1200">
                <a:solidFill>
                  <a:srgbClr val="2E4057"/>
                </a:solidFill>
                <a:latin typeface="Montserrat" pitchFamily="2" charset="77"/>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a:solidFill>
                  <a:srgbClr val="2E4057"/>
                </a:solidFill>
                <a:latin typeface="Fira Sans" panose="020B0503050000020004" pitchFamily="34" charset="0"/>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a:solidFill>
                  <a:srgbClr val="2E4057"/>
                </a:solidFill>
                <a:latin typeface="Fira Sans" panose="020B0503050000020004" pitchFamily="34" charset="0"/>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a:solidFill>
                  <a:srgbClr val="2E4057"/>
                </a:solidFill>
                <a:latin typeface="Fira Sans" panose="020B0503050000020004" pitchFamily="34" charset="0"/>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a:solidFill>
                  <a:srgbClr val="2E4057"/>
                </a:solidFill>
                <a:latin typeface="Fira Sans" panose="020B0503050000020004" pitchFamily="34" charset="0"/>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pPr algn="l">
              <a:lnSpc>
                <a:spcPct val="100000"/>
              </a:lnSpc>
            </a:pPr>
            <a:r>
              <a:rPr lang="en-US" sz="800" u="sng" dirty="0">
                <a:solidFill>
                  <a:srgbClr val="455C7A"/>
                </a:solidFill>
                <a:latin typeface="Fira Sans" panose="020B0503050000020004" pitchFamily="34" charset="0"/>
              </a:rPr>
              <a:t>Behavioral Health – Autism Therapy</a:t>
            </a:r>
            <a:br>
              <a:rPr lang="en-US" sz="800" dirty="0">
                <a:solidFill>
                  <a:srgbClr val="455C7A"/>
                </a:solidFill>
                <a:latin typeface="Fira Sans" panose="020B0503050000020004" pitchFamily="34" charset="0"/>
              </a:rPr>
            </a:br>
            <a:r>
              <a:rPr lang="en-US" sz="650" i="1" dirty="0">
                <a:solidFill>
                  <a:srgbClr val="595959"/>
                </a:solidFill>
                <a:latin typeface="Fira Sans" panose="020B0503050000020004" pitchFamily="34" charset="0"/>
              </a:rPr>
              <a:t>Home-based, evidence-based ABA autism treatment delivered across the Western U.S.</a:t>
            </a:r>
            <a:br>
              <a:rPr lang="en-US" sz="650" dirty="0"/>
            </a:br>
            <a:r>
              <a:rPr lang="en-US" sz="800" dirty="0">
                <a:solidFill>
                  <a:srgbClr val="455C7A"/>
                </a:solidFill>
                <a:latin typeface="Fira Sans" panose="020B0503050000020004" pitchFamily="34" charset="0"/>
                <a:hlinkClick r:id="rId20"/>
              </a:rPr>
              <a:t>www.csdautismservices.com</a:t>
            </a:r>
            <a:endParaRPr lang="en-US" sz="800" dirty="0">
              <a:solidFill>
                <a:srgbClr val="455C7A"/>
              </a:solidFill>
              <a:latin typeface="Fira Sans" panose="020B0503050000020004" pitchFamily="34" charset="0"/>
            </a:endParaRPr>
          </a:p>
        </p:txBody>
      </p:sp>
      <p:pic>
        <p:nvPicPr>
          <p:cNvPr id="186" name="Picture 185">
            <a:extLst>
              <a:ext uri="{FF2B5EF4-FFF2-40B4-BE49-F238E27FC236}">
                <a16:creationId xmlns:a16="http://schemas.microsoft.com/office/drawing/2014/main" id="{841A297D-0638-92CD-A509-DAC712682802}"/>
              </a:ext>
            </a:extLst>
          </p:cNvPr>
          <p:cNvPicPr>
            <a:picLocks noChangeAspect="1"/>
          </p:cNvPicPr>
          <p:nvPr/>
        </p:nvPicPr>
        <p:blipFill>
          <a:blip r:embed="rId21"/>
          <a:stretch>
            <a:fillRect/>
          </a:stretch>
        </p:blipFill>
        <p:spPr>
          <a:xfrm>
            <a:off x="4068871" y="6224109"/>
            <a:ext cx="789096" cy="507742"/>
          </a:xfrm>
          <a:prstGeom prst="rect">
            <a:avLst/>
          </a:prstGeom>
        </p:spPr>
      </p:pic>
      <p:sp>
        <p:nvSpPr>
          <p:cNvPr id="61" name="Rectangle 60">
            <a:extLst>
              <a:ext uri="{FF2B5EF4-FFF2-40B4-BE49-F238E27FC236}">
                <a16:creationId xmlns:a16="http://schemas.microsoft.com/office/drawing/2014/main" id="{3FAE4089-5A97-5FC3-5219-1646AC7BC4B2}"/>
              </a:ext>
            </a:extLst>
          </p:cNvPr>
          <p:cNvSpPr/>
          <p:nvPr/>
        </p:nvSpPr>
        <p:spPr>
          <a:xfrm>
            <a:off x="275307" y="8830370"/>
            <a:ext cx="3538728" cy="773455"/>
          </a:xfrm>
          <a:prstGeom prst="rect">
            <a:avLst/>
          </a:prstGeom>
          <a:solidFill>
            <a:schemeClr val="bg1"/>
          </a:solidFill>
          <a:ln>
            <a:solidFill>
              <a:schemeClr val="accent1"/>
            </a:solidFill>
          </a:ln>
          <a:effectLst>
            <a:outerShdw blurRad="635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188720" tIns="91440" rIns="0" rtlCol="0" anchor="t"/>
          <a:lstStyle/>
          <a:p>
            <a:r>
              <a:rPr lang="en-US" sz="800" u="sng" cap="all" dirty="0">
                <a:solidFill>
                  <a:schemeClr val="tx2"/>
                </a:solidFill>
                <a:latin typeface="+mj-lt"/>
              </a:rPr>
              <a:t>VONA Case Management</a:t>
            </a:r>
          </a:p>
        </p:txBody>
      </p:sp>
      <p:sp>
        <p:nvSpPr>
          <p:cNvPr id="63" name="Subtitle 2">
            <a:extLst>
              <a:ext uri="{FF2B5EF4-FFF2-40B4-BE49-F238E27FC236}">
                <a16:creationId xmlns:a16="http://schemas.microsoft.com/office/drawing/2014/main" id="{4079027D-C51E-111F-7F5E-7866E76D0521}"/>
              </a:ext>
            </a:extLst>
          </p:cNvPr>
          <p:cNvSpPr txBox="1">
            <a:spLocks/>
          </p:cNvSpPr>
          <p:nvPr/>
        </p:nvSpPr>
        <p:spPr>
          <a:xfrm>
            <a:off x="275307" y="8831748"/>
            <a:ext cx="3474720" cy="457200"/>
          </a:xfrm>
          <a:prstGeom prst="rect">
            <a:avLst/>
          </a:prstGeom>
        </p:spPr>
        <p:txBody>
          <a:bodyPr vert="horz" lIns="1188720" tIns="228600" rIns="0" bIns="0" rtlCol="0">
            <a:noAutofit/>
          </a:bodyPr>
          <a:lstStyle>
            <a:lvl1pPr marL="0" indent="0" algn="ctr" defTabSz="777240" rtl="0" eaLnBrk="1" latinLnBrk="0" hangingPunct="1">
              <a:lnSpc>
                <a:spcPct val="90000"/>
              </a:lnSpc>
              <a:spcBef>
                <a:spcPts val="850"/>
              </a:spcBef>
              <a:buFont typeface="Arial" panose="020B0604020202020204" pitchFamily="34" charset="0"/>
              <a:buNone/>
              <a:defRPr sz="2040" kern="1200">
                <a:solidFill>
                  <a:srgbClr val="2E4057"/>
                </a:solidFill>
                <a:latin typeface="Montserrat" pitchFamily="2" charset="77"/>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a:solidFill>
                  <a:srgbClr val="2E4057"/>
                </a:solidFill>
                <a:latin typeface="Fira Sans" panose="020B0503050000020004" pitchFamily="34" charset="0"/>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a:solidFill>
                  <a:srgbClr val="2E4057"/>
                </a:solidFill>
                <a:latin typeface="Fira Sans" panose="020B0503050000020004" pitchFamily="34" charset="0"/>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a:solidFill>
                  <a:srgbClr val="2E4057"/>
                </a:solidFill>
                <a:latin typeface="Fira Sans" panose="020B0503050000020004" pitchFamily="34" charset="0"/>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a:solidFill>
                  <a:srgbClr val="2E4057"/>
                </a:solidFill>
                <a:latin typeface="Fira Sans" panose="020B0503050000020004" pitchFamily="34" charset="0"/>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pPr algn="l">
              <a:lnSpc>
                <a:spcPct val="100000"/>
              </a:lnSpc>
            </a:pPr>
            <a:r>
              <a:rPr lang="en-US" sz="800" dirty="0">
                <a:solidFill>
                  <a:srgbClr val="455C7A"/>
                </a:solidFill>
                <a:latin typeface="Fira Sans" panose="020B0503050000020004" pitchFamily="34" charset="0"/>
              </a:rPr>
              <a:t>Payor Services – Workers’ Comp. Case Mgmt.</a:t>
            </a:r>
            <a:br>
              <a:rPr lang="en-US" sz="800" dirty="0">
                <a:solidFill>
                  <a:srgbClr val="455C7A"/>
                </a:solidFill>
                <a:latin typeface="Fira Sans" panose="020B0503050000020004" pitchFamily="34" charset="0"/>
              </a:rPr>
            </a:br>
            <a:r>
              <a:rPr lang="en-US" sz="650" i="1" dirty="0">
                <a:solidFill>
                  <a:srgbClr val="595959"/>
                </a:solidFill>
                <a:latin typeface="Fira Sans" panose="020B0503050000020004" pitchFamily="34" charset="0"/>
              </a:rPr>
              <a:t>Workers’ compensation medical case management.</a:t>
            </a:r>
            <a:br>
              <a:rPr lang="en-US" sz="650" dirty="0"/>
            </a:br>
            <a:r>
              <a:rPr lang="en-US" sz="800" dirty="0">
                <a:solidFill>
                  <a:srgbClr val="455C7A"/>
                </a:solidFill>
                <a:latin typeface="Fira Sans" panose="020B0503050000020004" pitchFamily="34" charset="0"/>
                <a:hlinkClick r:id="rId22"/>
              </a:rPr>
              <a:t>www.vonacasemanagement.com</a:t>
            </a:r>
            <a:endParaRPr lang="en-US" sz="800" dirty="0">
              <a:solidFill>
                <a:srgbClr val="455C7A"/>
              </a:solidFill>
              <a:latin typeface="Fira Sans" panose="020B0503050000020004" pitchFamily="34" charset="0"/>
            </a:endParaRPr>
          </a:p>
        </p:txBody>
      </p:sp>
      <p:sp>
        <p:nvSpPr>
          <p:cNvPr id="85" name="Rectangle 84">
            <a:extLst>
              <a:ext uri="{FF2B5EF4-FFF2-40B4-BE49-F238E27FC236}">
                <a16:creationId xmlns:a16="http://schemas.microsoft.com/office/drawing/2014/main" id="{D84946C9-18D4-EE4E-18A6-181EA1D31782}"/>
              </a:ext>
            </a:extLst>
          </p:cNvPr>
          <p:cNvSpPr/>
          <p:nvPr/>
        </p:nvSpPr>
        <p:spPr>
          <a:xfrm>
            <a:off x="3931587" y="7940573"/>
            <a:ext cx="3538728" cy="773455"/>
          </a:xfrm>
          <a:prstGeom prst="rect">
            <a:avLst/>
          </a:prstGeom>
          <a:solidFill>
            <a:schemeClr val="bg1"/>
          </a:solidFill>
          <a:ln>
            <a:solidFill>
              <a:schemeClr val="accent1"/>
            </a:solidFill>
          </a:ln>
          <a:effectLst>
            <a:outerShdw blurRad="635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188720" tIns="91440" rIns="0" rtlCol="0" anchor="t"/>
          <a:lstStyle/>
          <a:p>
            <a:endParaRPr lang="en-US" sz="500" u="sng" cap="all" dirty="0">
              <a:solidFill>
                <a:schemeClr val="tx2"/>
              </a:solidFill>
              <a:latin typeface="+mj-lt"/>
            </a:endParaRPr>
          </a:p>
          <a:p>
            <a:r>
              <a:rPr lang="en-US" sz="800" u="sng" cap="all" dirty="0">
                <a:solidFill>
                  <a:schemeClr val="tx2"/>
                </a:solidFill>
                <a:latin typeface="+mj-lt"/>
              </a:rPr>
              <a:t>U.S. FOOT &amp; ANKLE SPECIALISTS</a:t>
            </a:r>
          </a:p>
        </p:txBody>
      </p:sp>
      <p:sp>
        <p:nvSpPr>
          <p:cNvPr id="87" name="Subtitle 2">
            <a:extLst>
              <a:ext uri="{FF2B5EF4-FFF2-40B4-BE49-F238E27FC236}">
                <a16:creationId xmlns:a16="http://schemas.microsoft.com/office/drawing/2014/main" id="{3883F215-56B9-6783-CCA4-15EA3B905B4D}"/>
              </a:ext>
            </a:extLst>
          </p:cNvPr>
          <p:cNvSpPr txBox="1">
            <a:spLocks/>
          </p:cNvSpPr>
          <p:nvPr/>
        </p:nvSpPr>
        <p:spPr>
          <a:xfrm>
            <a:off x="3931587" y="8004110"/>
            <a:ext cx="3474720" cy="457200"/>
          </a:xfrm>
          <a:prstGeom prst="rect">
            <a:avLst/>
          </a:prstGeom>
        </p:spPr>
        <p:txBody>
          <a:bodyPr vert="horz" lIns="1188720" tIns="228600" rIns="0" bIns="0" rtlCol="0">
            <a:noAutofit/>
          </a:bodyPr>
          <a:lstStyle>
            <a:lvl1pPr marL="0" indent="0" algn="ctr" defTabSz="777240" rtl="0" eaLnBrk="1" latinLnBrk="0" hangingPunct="1">
              <a:lnSpc>
                <a:spcPct val="90000"/>
              </a:lnSpc>
              <a:spcBef>
                <a:spcPts val="850"/>
              </a:spcBef>
              <a:buFont typeface="Arial" panose="020B0604020202020204" pitchFamily="34" charset="0"/>
              <a:buNone/>
              <a:defRPr sz="2040" kern="1200">
                <a:solidFill>
                  <a:srgbClr val="2E4057"/>
                </a:solidFill>
                <a:latin typeface="Montserrat" pitchFamily="2" charset="77"/>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a:solidFill>
                  <a:srgbClr val="2E4057"/>
                </a:solidFill>
                <a:latin typeface="Fira Sans" panose="020B0503050000020004" pitchFamily="34" charset="0"/>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a:solidFill>
                  <a:srgbClr val="2E4057"/>
                </a:solidFill>
                <a:latin typeface="Fira Sans" panose="020B0503050000020004" pitchFamily="34" charset="0"/>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a:solidFill>
                  <a:srgbClr val="2E4057"/>
                </a:solidFill>
                <a:latin typeface="Fira Sans" panose="020B0503050000020004" pitchFamily="34" charset="0"/>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a:solidFill>
                  <a:srgbClr val="2E4057"/>
                </a:solidFill>
                <a:latin typeface="Fira Sans" panose="020B0503050000020004" pitchFamily="34" charset="0"/>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pPr algn="l">
              <a:lnSpc>
                <a:spcPct val="100000"/>
              </a:lnSpc>
            </a:pPr>
            <a:r>
              <a:rPr lang="en-US" sz="800" dirty="0">
                <a:solidFill>
                  <a:srgbClr val="455C7A"/>
                </a:solidFill>
                <a:latin typeface="Fira Sans" panose="020B0503050000020004" pitchFamily="34" charset="0"/>
              </a:rPr>
              <a:t>Physician Practice Management – Podiatry</a:t>
            </a:r>
            <a:br>
              <a:rPr lang="en-US" sz="800" dirty="0">
                <a:solidFill>
                  <a:srgbClr val="455C7A"/>
                </a:solidFill>
                <a:latin typeface="Fira Sans" panose="020B0503050000020004" pitchFamily="34" charset="0"/>
              </a:rPr>
            </a:br>
            <a:r>
              <a:rPr lang="en-US" sz="650" i="1" dirty="0">
                <a:solidFill>
                  <a:srgbClr val="595959"/>
                </a:solidFill>
                <a:latin typeface="Fira Sans" panose="020B0503050000020004" pitchFamily="34" charset="0"/>
              </a:rPr>
              <a:t>Leading provider of podiatric and foot-and-ankle surgical services across the Mid-Atlantic.</a:t>
            </a:r>
            <a:br>
              <a:rPr lang="en-US" sz="650" dirty="0"/>
            </a:br>
            <a:r>
              <a:rPr lang="en-US" sz="800" dirty="0">
                <a:solidFill>
                  <a:srgbClr val="455C7A"/>
                </a:solidFill>
                <a:latin typeface="Fira Sans" panose="020B0503050000020004" pitchFamily="34" charset="0"/>
                <a:hlinkClick r:id="rId23"/>
              </a:rPr>
              <a:t>www.footandankle-usa.com</a:t>
            </a:r>
            <a:endParaRPr lang="en-US" sz="800" dirty="0">
              <a:solidFill>
                <a:srgbClr val="455C7A"/>
              </a:solidFill>
              <a:latin typeface="Fira Sans" panose="020B0503050000020004" pitchFamily="34" charset="0"/>
            </a:endParaRPr>
          </a:p>
        </p:txBody>
      </p:sp>
      <p:pic>
        <p:nvPicPr>
          <p:cNvPr id="5" name="Picture 4" descr="A logo for a foot and ankle specialist  Description automatically generated">
            <a:extLst>
              <a:ext uri="{FF2B5EF4-FFF2-40B4-BE49-F238E27FC236}">
                <a16:creationId xmlns:a16="http://schemas.microsoft.com/office/drawing/2014/main" id="{66B75370-A39E-A2B2-0A93-84C3B0207755}"/>
              </a:ext>
            </a:extLst>
          </p:cNvPr>
          <p:cNvPicPr>
            <a:picLocks noChangeAspect="1"/>
          </p:cNvPicPr>
          <p:nvPr/>
        </p:nvPicPr>
        <p:blipFill>
          <a:blip r:embed="rId24"/>
          <a:stretch>
            <a:fillRect/>
          </a:stretch>
        </p:blipFill>
        <p:spPr>
          <a:xfrm>
            <a:off x="3946460" y="8003201"/>
            <a:ext cx="1027663" cy="509095"/>
          </a:xfrm>
          <a:prstGeom prst="rect">
            <a:avLst/>
          </a:prstGeom>
        </p:spPr>
      </p:pic>
      <p:sp>
        <p:nvSpPr>
          <p:cNvPr id="92" name="Rectangle 91">
            <a:extLst>
              <a:ext uri="{FF2B5EF4-FFF2-40B4-BE49-F238E27FC236}">
                <a16:creationId xmlns:a16="http://schemas.microsoft.com/office/drawing/2014/main" id="{E83933D3-9882-DE60-BE06-CADBDBDCBEC7}"/>
              </a:ext>
            </a:extLst>
          </p:cNvPr>
          <p:cNvSpPr/>
          <p:nvPr/>
        </p:nvSpPr>
        <p:spPr>
          <a:xfrm>
            <a:off x="271639" y="7937182"/>
            <a:ext cx="3538728" cy="773455"/>
          </a:xfrm>
          <a:prstGeom prst="rect">
            <a:avLst/>
          </a:prstGeom>
          <a:solidFill>
            <a:schemeClr val="bg1"/>
          </a:solidFill>
          <a:ln>
            <a:solidFill>
              <a:schemeClr val="accent1"/>
            </a:solidFill>
          </a:ln>
          <a:effectLst>
            <a:outerShdw blurRad="635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188720" tIns="91440" rIns="0" rtlCol="0" anchor="t"/>
          <a:lstStyle/>
          <a:p>
            <a:r>
              <a:rPr lang="en-US" sz="800" u="sng" cap="all" dirty="0">
                <a:solidFill>
                  <a:schemeClr val="tx2"/>
                </a:solidFill>
                <a:latin typeface="+mj-lt"/>
              </a:rPr>
              <a:t>SURPLUS SOLUTIONS</a:t>
            </a:r>
          </a:p>
        </p:txBody>
      </p:sp>
      <p:sp>
        <p:nvSpPr>
          <p:cNvPr id="94" name="Subtitle 2">
            <a:extLst>
              <a:ext uri="{FF2B5EF4-FFF2-40B4-BE49-F238E27FC236}">
                <a16:creationId xmlns:a16="http://schemas.microsoft.com/office/drawing/2014/main" id="{DB883025-FC27-7D88-2392-7E300C6C2E4C}"/>
              </a:ext>
            </a:extLst>
          </p:cNvPr>
          <p:cNvSpPr txBox="1">
            <a:spLocks/>
          </p:cNvSpPr>
          <p:nvPr/>
        </p:nvSpPr>
        <p:spPr>
          <a:xfrm>
            <a:off x="271639" y="7925973"/>
            <a:ext cx="3474720" cy="457200"/>
          </a:xfrm>
          <a:prstGeom prst="rect">
            <a:avLst/>
          </a:prstGeom>
        </p:spPr>
        <p:txBody>
          <a:bodyPr vert="horz" lIns="1188720" tIns="228600" rIns="0" bIns="0" rtlCol="0">
            <a:noAutofit/>
          </a:bodyPr>
          <a:lstStyle>
            <a:lvl1pPr marL="0" indent="0" algn="ctr" defTabSz="777240" rtl="0" eaLnBrk="1" latinLnBrk="0" hangingPunct="1">
              <a:lnSpc>
                <a:spcPct val="90000"/>
              </a:lnSpc>
              <a:spcBef>
                <a:spcPts val="850"/>
              </a:spcBef>
              <a:buFont typeface="Arial" panose="020B0604020202020204" pitchFamily="34" charset="0"/>
              <a:buNone/>
              <a:defRPr sz="2040" kern="1200">
                <a:solidFill>
                  <a:srgbClr val="2E4057"/>
                </a:solidFill>
                <a:latin typeface="Montserrat" pitchFamily="2" charset="77"/>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a:solidFill>
                  <a:srgbClr val="2E4057"/>
                </a:solidFill>
                <a:latin typeface="Fira Sans" panose="020B0503050000020004" pitchFamily="34" charset="0"/>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a:solidFill>
                  <a:srgbClr val="2E4057"/>
                </a:solidFill>
                <a:latin typeface="Fira Sans" panose="020B0503050000020004" pitchFamily="34" charset="0"/>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a:solidFill>
                  <a:srgbClr val="2E4057"/>
                </a:solidFill>
                <a:latin typeface="Fira Sans" panose="020B0503050000020004" pitchFamily="34" charset="0"/>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a:solidFill>
                  <a:srgbClr val="2E4057"/>
                </a:solidFill>
                <a:latin typeface="Fira Sans" panose="020B0503050000020004" pitchFamily="34" charset="0"/>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pPr algn="l">
              <a:lnSpc>
                <a:spcPct val="100000"/>
              </a:lnSpc>
            </a:pPr>
            <a:r>
              <a:rPr lang="en-US" sz="800" dirty="0">
                <a:solidFill>
                  <a:srgbClr val="455C7A"/>
                </a:solidFill>
                <a:latin typeface="Fira Sans" panose="020B0503050000020004" pitchFamily="34" charset="0"/>
              </a:rPr>
              <a:t>Equipment Lifecycle Management</a:t>
            </a:r>
            <a:br>
              <a:rPr lang="en-US" sz="800" dirty="0">
                <a:solidFill>
                  <a:srgbClr val="455C7A"/>
                </a:solidFill>
                <a:latin typeface="Fira Sans" panose="020B0503050000020004" pitchFamily="34" charset="0"/>
              </a:rPr>
            </a:br>
            <a:r>
              <a:rPr lang="en-US" sz="650" i="1" dirty="0">
                <a:solidFill>
                  <a:srgbClr val="595959"/>
                </a:solidFill>
                <a:latin typeface="Fira Sans" panose="020B0503050000020004" pitchFamily="34" charset="0"/>
              </a:rPr>
              <a:t>Procures and resells clinical laboratory and processing equipment for life sciences end-markets.</a:t>
            </a:r>
            <a:br>
              <a:rPr lang="en-US" sz="650" dirty="0"/>
            </a:br>
            <a:r>
              <a:rPr lang="en-US" sz="800" dirty="0">
                <a:solidFill>
                  <a:srgbClr val="455C7A"/>
                </a:solidFill>
                <a:latin typeface="Fira Sans" panose="020B0503050000020004" pitchFamily="34" charset="0"/>
                <a:hlinkClick r:id="rId25"/>
              </a:rPr>
              <a:t>www.ssllc.com</a:t>
            </a:r>
            <a:endParaRPr lang="en-US" sz="800" dirty="0">
              <a:solidFill>
                <a:srgbClr val="455C7A"/>
              </a:solidFill>
              <a:latin typeface="Fira Sans" panose="020B0503050000020004" pitchFamily="34" charset="0"/>
            </a:endParaRPr>
          </a:p>
        </p:txBody>
      </p:sp>
      <p:pic>
        <p:nvPicPr>
          <p:cNvPr id="29" name="Picture 28">
            <a:extLst>
              <a:ext uri="{FF2B5EF4-FFF2-40B4-BE49-F238E27FC236}">
                <a16:creationId xmlns:a16="http://schemas.microsoft.com/office/drawing/2014/main" id="{997AB21E-739D-9E6B-56D7-B4B47CEF8416}"/>
              </a:ext>
            </a:extLst>
          </p:cNvPr>
          <p:cNvPicPr>
            <a:picLocks noChangeAspect="1"/>
          </p:cNvPicPr>
          <p:nvPr/>
        </p:nvPicPr>
        <p:blipFill>
          <a:blip r:embed="rId26"/>
          <a:stretch>
            <a:fillRect/>
          </a:stretch>
        </p:blipFill>
        <p:spPr>
          <a:xfrm>
            <a:off x="395807" y="8105486"/>
            <a:ext cx="884301" cy="266663"/>
          </a:xfrm>
          <a:prstGeom prst="rect">
            <a:avLst/>
          </a:prstGeom>
        </p:spPr>
      </p:pic>
      <p:sp>
        <p:nvSpPr>
          <p:cNvPr id="84" name="Rectangle 83">
            <a:extLst>
              <a:ext uri="{FF2B5EF4-FFF2-40B4-BE49-F238E27FC236}">
                <a16:creationId xmlns:a16="http://schemas.microsoft.com/office/drawing/2014/main" id="{A7B6FF4C-9588-FB53-5BB7-9CE576B692E9}"/>
              </a:ext>
            </a:extLst>
          </p:cNvPr>
          <p:cNvSpPr/>
          <p:nvPr/>
        </p:nvSpPr>
        <p:spPr>
          <a:xfrm>
            <a:off x="3934715" y="1456669"/>
            <a:ext cx="3538728" cy="773455"/>
          </a:xfrm>
          <a:prstGeom prst="rect">
            <a:avLst/>
          </a:prstGeom>
          <a:solidFill>
            <a:schemeClr val="bg1"/>
          </a:solidFill>
          <a:ln>
            <a:solidFill>
              <a:schemeClr val="accent1"/>
            </a:solidFill>
          </a:ln>
          <a:effectLst>
            <a:outerShdw blurRad="635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188720" tIns="91440" rIns="0" rtlCol="0" anchor="t"/>
          <a:lstStyle/>
          <a:p>
            <a:r>
              <a:rPr lang="en-US" sz="800" u="sng" cap="all" dirty="0">
                <a:solidFill>
                  <a:schemeClr val="tx2"/>
                </a:solidFill>
                <a:latin typeface="+mj-lt"/>
              </a:rPr>
              <a:t>Capstone Mechanical</a:t>
            </a:r>
          </a:p>
        </p:txBody>
      </p:sp>
      <p:sp>
        <p:nvSpPr>
          <p:cNvPr id="86" name="Subtitle 2">
            <a:extLst>
              <a:ext uri="{FF2B5EF4-FFF2-40B4-BE49-F238E27FC236}">
                <a16:creationId xmlns:a16="http://schemas.microsoft.com/office/drawing/2014/main" id="{766426ED-554D-0F15-B01A-4334EC56B32E}"/>
              </a:ext>
            </a:extLst>
          </p:cNvPr>
          <p:cNvSpPr txBox="1">
            <a:spLocks/>
          </p:cNvSpPr>
          <p:nvPr/>
        </p:nvSpPr>
        <p:spPr>
          <a:xfrm>
            <a:off x="3934715" y="1441825"/>
            <a:ext cx="3474720" cy="457200"/>
          </a:xfrm>
          <a:prstGeom prst="rect">
            <a:avLst/>
          </a:prstGeom>
        </p:spPr>
        <p:txBody>
          <a:bodyPr vert="horz" lIns="1188720" tIns="228600" rIns="0" bIns="0" rtlCol="0">
            <a:noAutofit/>
          </a:bodyPr>
          <a:lstStyle>
            <a:lvl1pPr marL="0" indent="0" algn="ctr" defTabSz="777240" rtl="0" eaLnBrk="1" latinLnBrk="0" hangingPunct="1">
              <a:lnSpc>
                <a:spcPct val="90000"/>
              </a:lnSpc>
              <a:spcBef>
                <a:spcPts val="850"/>
              </a:spcBef>
              <a:buFont typeface="Arial" panose="020B0604020202020204" pitchFamily="34" charset="0"/>
              <a:buNone/>
              <a:defRPr sz="2040" kern="1200">
                <a:solidFill>
                  <a:srgbClr val="2E4057"/>
                </a:solidFill>
                <a:latin typeface="Montserrat" pitchFamily="2" charset="77"/>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a:solidFill>
                  <a:srgbClr val="2E4057"/>
                </a:solidFill>
                <a:latin typeface="Fira Sans" panose="020B0503050000020004" pitchFamily="34" charset="0"/>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a:solidFill>
                  <a:srgbClr val="2E4057"/>
                </a:solidFill>
                <a:latin typeface="Fira Sans" panose="020B0503050000020004" pitchFamily="34" charset="0"/>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a:solidFill>
                  <a:srgbClr val="2E4057"/>
                </a:solidFill>
                <a:latin typeface="Fira Sans" panose="020B0503050000020004" pitchFamily="34" charset="0"/>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a:solidFill>
                  <a:srgbClr val="2E4057"/>
                </a:solidFill>
                <a:latin typeface="Fira Sans" panose="020B0503050000020004" pitchFamily="34" charset="0"/>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pPr algn="l">
              <a:lnSpc>
                <a:spcPct val="100000"/>
              </a:lnSpc>
            </a:pPr>
            <a:r>
              <a:rPr lang="en-US" sz="800" dirty="0">
                <a:solidFill>
                  <a:srgbClr val="455C7A"/>
                </a:solidFill>
                <a:latin typeface="Fira Sans" panose="020B0503050000020004" pitchFamily="34" charset="0"/>
              </a:rPr>
              <a:t>Facility Services &amp; Commercial HVAC</a:t>
            </a:r>
            <a:br>
              <a:rPr lang="en-US" sz="800" dirty="0">
                <a:solidFill>
                  <a:srgbClr val="455C7A"/>
                </a:solidFill>
                <a:latin typeface="Fira Sans" panose="020B0503050000020004" pitchFamily="34" charset="0"/>
              </a:rPr>
            </a:br>
            <a:r>
              <a:rPr lang="en-US" sz="650" i="1" dirty="0">
                <a:solidFill>
                  <a:srgbClr val="595959"/>
                </a:solidFill>
                <a:latin typeface="Fira Sans" panose="020B0503050000020004" pitchFamily="34" charset="0"/>
              </a:rPr>
              <a:t>Commercial HVAC and refrigeration maintenance, repair, and system-replacement provider serving the U.S. East Coast.</a:t>
            </a:r>
            <a:br>
              <a:rPr lang="en-US" sz="650" dirty="0"/>
            </a:br>
            <a:r>
              <a:rPr lang="en-US" sz="800" dirty="0">
                <a:solidFill>
                  <a:srgbClr val="455C7A"/>
                </a:solidFill>
                <a:latin typeface="Fira Sans" panose="020B0503050000020004" pitchFamily="34" charset="0"/>
                <a:hlinkClick r:id="rId27"/>
              </a:rPr>
              <a:t>www.cstonemechanical.com</a:t>
            </a:r>
            <a:r>
              <a:rPr lang="en-US" sz="800" dirty="0">
                <a:solidFill>
                  <a:srgbClr val="455C7A"/>
                </a:solidFill>
                <a:latin typeface="Fira Sans" panose="020B0503050000020004" pitchFamily="34" charset="0"/>
              </a:rPr>
              <a:t> </a:t>
            </a:r>
          </a:p>
        </p:txBody>
      </p:sp>
      <p:pic>
        <p:nvPicPr>
          <p:cNvPr id="99" name="Picture 98">
            <a:extLst>
              <a:ext uri="{FF2B5EF4-FFF2-40B4-BE49-F238E27FC236}">
                <a16:creationId xmlns:a16="http://schemas.microsoft.com/office/drawing/2014/main" id="{E7FAC960-762C-5DA3-6250-C6978F269B53}"/>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3997216" y="1658157"/>
            <a:ext cx="1007634" cy="22047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0CD08F67-7ED7-C196-34F4-F925DCAC44ED}"/>
              </a:ext>
            </a:extLst>
          </p:cNvPr>
          <p:cNvSpPr/>
          <p:nvPr/>
        </p:nvSpPr>
        <p:spPr>
          <a:xfrm>
            <a:off x="275307" y="4025068"/>
            <a:ext cx="3538728" cy="773455"/>
          </a:xfrm>
          <a:prstGeom prst="rect">
            <a:avLst/>
          </a:prstGeom>
          <a:solidFill>
            <a:schemeClr val="bg1"/>
          </a:solidFill>
          <a:ln>
            <a:solidFill>
              <a:schemeClr val="accent1"/>
            </a:solidFill>
          </a:ln>
          <a:effectLst>
            <a:outerShdw blurRad="635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188720" tIns="91440" rIns="0" rtlCol="0" anchor="t"/>
          <a:lstStyle/>
          <a:p>
            <a:endParaRPr lang="en-US" sz="200" u="sng" cap="all" dirty="0">
              <a:solidFill>
                <a:schemeClr val="tx2"/>
              </a:solidFill>
              <a:latin typeface="+mj-lt"/>
            </a:endParaRPr>
          </a:p>
          <a:p>
            <a:r>
              <a:rPr lang="en-US" sz="800" u="sng" cap="all" dirty="0">
                <a:solidFill>
                  <a:schemeClr val="tx2"/>
                </a:solidFill>
                <a:latin typeface="+mj-lt"/>
              </a:rPr>
              <a:t>Northwest Environmental</a:t>
            </a:r>
          </a:p>
        </p:txBody>
      </p:sp>
      <p:sp>
        <p:nvSpPr>
          <p:cNvPr id="14" name="Subtitle 2">
            <a:extLst>
              <a:ext uri="{FF2B5EF4-FFF2-40B4-BE49-F238E27FC236}">
                <a16:creationId xmlns:a16="http://schemas.microsoft.com/office/drawing/2014/main" id="{054BEEA4-EF19-2D30-B695-D5ECC11762F7}"/>
              </a:ext>
            </a:extLst>
          </p:cNvPr>
          <p:cNvSpPr txBox="1">
            <a:spLocks/>
          </p:cNvSpPr>
          <p:nvPr/>
        </p:nvSpPr>
        <p:spPr>
          <a:xfrm>
            <a:off x="275307" y="4067232"/>
            <a:ext cx="3474720" cy="457200"/>
          </a:xfrm>
          <a:prstGeom prst="rect">
            <a:avLst/>
          </a:prstGeom>
        </p:spPr>
        <p:txBody>
          <a:bodyPr vert="horz" lIns="1188720" tIns="228600" rIns="0" bIns="0" rtlCol="0">
            <a:noAutofit/>
          </a:bodyPr>
          <a:lstStyle>
            <a:lvl1pPr marL="0" indent="0" algn="ctr" defTabSz="777240" rtl="0" eaLnBrk="1" latinLnBrk="0" hangingPunct="1">
              <a:lnSpc>
                <a:spcPct val="90000"/>
              </a:lnSpc>
              <a:spcBef>
                <a:spcPts val="850"/>
              </a:spcBef>
              <a:buFont typeface="Arial" panose="020B0604020202020204" pitchFamily="34" charset="0"/>
              <a:buNone/>
              <a:defRPr sz="2040" kern="1200">
                <a:solidFill>
                  <a:srgbClr val="2E4057"/>
                </a:solidFill>
                <a:latin typeface="Montserrat" pitchFamily="2" charset="77"/>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a:solidFill>
                  <a:srgbClr val="2E4057"/>
                </a:solidFill>
                <a:latin typeface="Fira Sans" panose="020B0503050000020004" pitchFamily="34" charset="0"/>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a:solidFill>
                  <a:srgbClr val="2E4057"/>
                </a:solidFill>
                <a:latin typeface="Fira Sans" panose="020B0503050000020004" pitchFamily="34" charset="0"/>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a:solidFill>
                  <a:srgbClr val="2E4057"/>
                </a:solidFill>
                <a:latin typeface="Fira Sans" panose="020B0503050000020004" pitchFamily="34" charset="0"/>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a:solidFill>
                  <a:srgbClr val="2E4057"/>
                </a:solidFill>
                <a:latin typeface="Fira Sans" panose="020B0503050000020004" pitchFamily="34" charset="0"/>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pPr algn="l">
              <a:lnSpc>
                <a:spcPct val="100000"/>
              </a:lnSpc>
            </a:pPr>
            <a:r>
              <a:rPr lang="en-US" sz="800" dirty="0">
                <a:solidFill>
                  <a:srgbClr val="455C7A"/>
                </a:solidFill>
                <a:latin typeface="Fira Sans" panose="020B0503050000020004" pitchFamily="34" charset="0"/>
              </a:rPr>
              <a:t>Environmental &amp; Managed Waste Services</a:t>
            </a:r>
            <a:br>
              <a:rPr lang="en-US" sz="800" dirty="0">
                <a:solidFill>
                  <a:srgbClr val="455C7A"/>
                </a:solidFill>
                <a:latin typeface="Fira Sans" panose="020B0503050000020004" pitchFamily="34" charset="0"/>
              </a:rPr>
            </a:br>
            <a:r>
              <a:rPr lang="en-US" sz="650" i="1" dirty="0">
                <a:solidFill>
                  <a:srgbClr val="595959"/>
                </a:solidFill>
                <a:latin typeface="Fira Sans" panose="020B0503050000020004" pitchFamily="34" charset="0"/>
              </a:rPr>
              <a:t>Asset-light managed waste provider delivering cost-saving solutions through a nationwide vendor network.</a:t>
            </a:r>
            <a:br>
              <a:rPr lang="en-US" sz="650" dirty="0"/>
            </a:br>
            <a:r>
              <a:rPr lang="en-US" sz="800" dirty="0">
                <a:solidFill>
                  <a:srgbClr val="455C7A"/>
                </a:solidFill>
                <a:latin typeface="Fira Sans" panose="020B0503050000020004" pitchFamily="34" charset="0"/>
                <a:hlinkClick r:id="rId29"/>
              </a:rPr>
              <a:t>www.nwenv.com</a:t>
            </a:r>
            <a:r>
              <a:rPr lang="en-US" sz="800" dirty="0">
                <a:solidFill>
                  <a:srgbClr val="455C7A"/>
                </a:solidFill>
                <a:latin typeface="Fira Sans" panose="020B0503050000020004" pitchFamily="34" charset="0"/>
              </a:rPr>
              <a:t> </a:t>
            </a:r>
          </a:p>
        </p:txBody>
      </p:sp>
      <p:pic>
        <p:nvPicPr>
          <p:cNvPr id="19" name="Picture 18" descr="A black and orange rectangles with black text  AI-generated content may be incorrect.">
            <a:extLst>
              <a:ext uri="{FF2B5EF4-FFF2-40B4-BE49-F238E27FC236}">
                <a16:creationId xmlns:a16="http://schemas.microsoft.com/office/drawing/2014/main" id="{CBA0F461-2BBC-1EBF-F7FC-CFB81FA3BFFE}"/>
              </a:ext>
            </a:extLst>
          </p:cNvPr>
          <p:cNvPicPr>
            <a:picLocks noChangeAspect="1"/>
          </p:cNvPicPr>
          <p:nvPr/>
        </p:nvPicPr>
        <p:blipFill>
          <a:blip r:embed="rId30"/>
          <a:stretch>
            <a:fillRect/>
          </a:stretch>
        </p:blipFill>
        <p:spPr>
          <a:xfrm>
            <a:off x="426952" y="4112575"/>
            <a:ext cx="829348" cy="455928"/>
          </a:xfrm>
          <a:prstGeom prst="rect">
            <a:avLst/>
          </a:prstGeom>
        </p:spPr>
      </p:pic>
      <p:pic>
        <p:nvPicPr>
          <p:cNvPr id="20" name="Picture 19">
            <a:extLst>
              <a:ext uri="{FF2B5EF4-FFF2-40B4-BE49-F238E27FC236}">
                <a16:creationId xmlns:a16="http://schemas.microsoft.com/office/drawing/2014/main" id="{6DBE73CF-E71F-FA54-7033-3339F9681AB7}"/>
              </a:ext>
            </a:extLst>
          </p:cNvPr>
          <p:cNvPicPr>
            <a:picLocks noChangeAspect="1"/>
          </p:cNvPicPr>
          <p:nvPr/>
        </p:nvPicPr>
        <p:blipFill>
          <a:blip r:embed="rId31" cstate="screen">
            <a:extLst>
              <a:ext uri="{28A0092B-C50C-407E-A947-70E740481C1C}">
                <a14:useLocalDpi xmlns:a14="http://schemas.microsoft.com/office/drawing/2010/main"/>
              </a:ext>
            </a:extLst>
          </a:blip>
          <a:stretch>
            <a:fillRect/>
          </a:stretch>
        </p:blipFill>
        <p:spPr>
          <a:xfrm>
            <a:off x="437629" y="8914895"/>
            <a:ext cx="862560" cy="378205"/>
          </a:xfrm>
          <a:prstGeom prst="rect">
            <a:avLst/>
          </a:prstGeom>
        </p:spPr>
      </p:pic>
      <p:sp>
        <p:nvSpPr>
          <p:cNvPr id="22" name="Rectangle 21">
            <a:extLst>
              <a:ext uri="{FF2B5EF4-FFF2-40B4-BE49-F238E27FC236}">
                <a16:creationId xmlns:a16="http://schemas.microsoft.com/office/drawing/2014/main" id="{69F59A27-F003-5F59-FBEB-494031BDF838}"/>
              </a:ext>
            </a:extLst>
          </p:cNvPr>
          <p:cNvSpPr/>
          <p:nvPr/>
        </p:nvSpPr>
        <p:spPr>
          <a:xfrm>
            <a:off x="3931587" y="7044493"/>
            <a:ext cx="3538728" cy="773455"/>
          </a:xfrm>
          <a:prstGeom prst="rect">
            <a:avLst/>
          </a:prstGeom>
          <a:solidFill>
            <a:schemeClr val="bg1"/>
          </a:solidFill>
          <a:ln>
            <a:solidFill>
              <a:schemeClr val="accent1"/>
            </a:solidFill>
          </a:ln>
          <a:effectLst>
            <a:outerShdw blurRad="635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188720" tIns="91440" rIns="0" rtlCol="0" anchor="t"/>
          <a:lstStyle/>
          <a:p>
            <a:r>
              <a:rPr lang="en-US" sz="800" u="sng" cap="all" dirty="0">
                <a:solidFill>
                  <a:schemeClr val="tx2"/>
                </a:solidFill>
                <a:latin typeface="+mj-lt"/>
              </a:rPr>
              <a:t>Pediatric Developmental Services</a:t>
            </a:r>
          </a:p>
        </p:txBody>
      </p:sp>
      <p:sp>
        <p:nvSpPr>
          <p:cNvPr id="23" name="Subtitle 2">
            <a:extLst>
              <a:ext uri="{FF2B5EF4-FFF2-40B4-BE49-F238E27FC236}">
                <a16:creationId xmlns:a16="http://schemas.microsoft.com/office/drawing/2014/main" id="{3169C4B1-3B8B-486F-F910-364991FDA334}"/>
              </a:ext>
            </a:extLst>
          </p:cNvPr>
          <p:cNvSpPr txBox="1">
            <a:spLocks/>
          </p:cNvSpPr>
          <p:nvPr/>
        </p:nvSpPr>
        <p:spPr>
          <a:xfrm>
            <a:off x="3931587" y="7137792"/>
            <a:ext cx="3474720" cy="457200"/>
          </a:xfrm>
          <a:prstGeom prst="rect">
            <a:avLst/>
          </a:prstGeom>
        </p:spPr>
        <p:txBody>
          <a:bodyPr vert="horz" lIns="1188720" tIns="228600" rIns="0" bIns="0" rtlCol="0">
            <a:noAutofit/>
          </a:bodyPr>
          <a:lstStyle>
            <a:lvl1pPr marL="0" indent="0" algn="ctr" defTabSz="777240" rtl="0" eaLnBrk="1" latinLnBrk="0" hangingPunct="1">
              <a:lnSpc>
                <a:spcPct val="90000"/>
              </a:lnSpc>
              <a:spcBef>
                <a:spcPts val="850"/>
              </a:spcBef>
              <a:buFont typeface="Arial" panose="020B0604020202020204" pitchFamily="34" charset="0"/>
              <a:buNone/>
              <a:defRPr sz="2040" kern="1200">
                <a:solidFill>
                  <a:srgbClr val="2E4057"/>
                </a:solidFill>
                <a:latin typeface="Montserrat" pitchFamily="2" charset="77"/>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a:solidFill>
                  <a:srgbClr val="2E4057"/>
                </a:solidFill>
                <a:latin typeface="Fira Sans" panose="020B0503050000020004" pitchFamily="34" charset="0"/>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a:solidFill>
                  <a:srgbClr val="2E4057"/>
                </a:solidFill>
                <a:latin typeface="Fira Sans" panose="020B0503050000020004" pitchFamily="34" charset="0"/>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a:solidFill>
                  <a:srgbClr val="2E4057"/>
                </a:solidFill>
                <a:latin typeface="Fira Sans" panose="020B0503050000020004" pitchFamily="34" charset="0"/>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a:solidFill>
                  <a:srgbClr val="2E4057"/>
                </a:solidFill>
                <a:latin typeface="Fira Sans" panose="020B0503050000020004" pitchFamily="34" charset="0"/>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pPr algn="l">
              <a:lnSpc>
                <a:spcPct val="100000"/>
              </a:lnSpc>
            </a:pPr>
            <a:r>
              <a:rPr lang="en-US" sz="800" dirty="0">
                <a:solidFill>
                  <a:srgbClr val="455C7A"/>
                </a:solidFill>
                <a:latin typeface="Fira Sans" panose="020B0503050000020004" pitchFamily="34" charset="0"/>
              </a:rPr>
              <a:t>Specialty Healthcare Staffing</a:t>
            </a:r>
            <a:br>
              <a:rPr lang="en-US" sz="800" dirty="0">
                <a:solidFill>
                  <a:srgbClr val="455C7A"/>
                </a:solidFill>
                <a:latin typeface="Fira Sans" panose="020B0503050000020004" pitchFamily="34" charset="0"/>
              </a:rPr>
            </a:br>
            <a:r>
              <a:rPr lang="en-US" sz="650" i="1" dirty="0">
                <a:solidFill>
                  <a:srgbClr val="595959"/>
                </a:solidFill>
                <a:latin typeface="Fira Sans" panose="020B0503050000020004" pitchFamily="34" charset="0"/>
              </a:rPr>
              <a:t>Outsourced pediatric therapy and special education staffing for K-12 school districts nationwide.</a:t>
            </a:r>
            <a:br>
              <a:rPr lang="en-US" sz="650" dirty="0"/>
            </a:br>
            <a:r>
              <a:rPr lang="en-US" sz="800" dirty="0">
                <a:solidFill>
                  <a:srgbClr val="455C7A"/>
                </a:solidFill>
                <a:latin typeface="Fira Sans" panose="020B0503050000020004" pitchFamily="34" charset="0"/>
                <a:hlinkClick r:id="rId32"/>
              </a:rPr>
              <a:t>https://pdstherapy.com/</a:t>
            </a:r>
            <a:endParaRPr lang="en-US" sz="800" dirty="0">
              <a:solidFill>
                <a:srgbClr val="455C7A"/>
              </a:solidFill>
              <a:latin typeface="Fira Sans" panose="020B0503050000020004" pitchFamily="34" charset="0"/>
            </a:endParaRPr>
          </a:p>
          <a:p>
            <a:pPr algn="l">
              <a:lnSpc>
                <a:spcPct val="100000"/>
              </a:lnSpc>
            </a:pPr>
            <a:endParaRPr lang="en-US" sz="800" dirty="0">
              <a:solidFill>
                <a:srgbClr val="455C7A"/>
              </a:solidFill>
              <a:latin typeface="Fira Sans" panose="020B0503050000020004" pitchFamily="34" charset="0"/>
            </a:endParaRPr>
          </a:p>
        </p:txBody>
      </p:sp>
      <p:pic>
        <p:nvPicPr>
          <p:cNvPr id="33" name="Picture 32">
            <a:extLst>
              <a:ext uri="{FF2B5EF4-FFF2-40B4-BE49-F238E27FC236}">
                <a16:creationId xmlns:a16="http://schemas.microsoft.com/office/drawing/2014/main" id="{44FB7D52-C9D0-631D-7C60-3570EFBC377E}"/>
              </a:ext>
            </a:extLst>
          </p:cNvPr>
          <p:cNvPicPr>
            <a:picLocks noChangeAspect="1"/>
          </p:cNvPicPr>
          <p:nvPr/>
        </p:nvPicPr>
        <p:blipFill>
          <a:blip r:embed="rId33"/>
          <a:stretch>
            <a:fillRect/>
          </a:stretch>
        </p:blipFill>
        <p:spPr>
          <a:xfrm>
            <a:off x="4010797" y="7116494"/>
            <a:ext cx="905244" cy="471481"/>
          </a:xfrm>
          <a:prstGeom prst="rect">
            <a:avLst/>
          </a:prstGeom>
        </p:spPr>
      </p:pic>
      <p:sp>
        <p:nvSpPr>
          <p:cNvPr id="11" name="TextBox 10">
            <a:extLst>
              <a:ext uri="{FF2B5EF4-FFF2-40B4-BE49-F238E27FC236}">
                <a16:creationId xmlns:a16="http://schemas.microsoft.com/office/drawing/2014/main" id="{12DB322B-71F9-7C59-DF07-D2EA0DA23B77}"/>
              </a:ext>
            </a:extLst>
          </p:cNvPr>
          <p:cNvSpPr txBox="1"/>
          <p:nvPr/>
        </p:nvSpPr>
        <p:spPr>
          <a:xfrm>
            <a:off x="3365206" y="1442480"/>
            <a:ext cx="445162" cy="200055"/>
          </a:xfrm>
          <a:prstGeom prst="rect">
            <a:avLst/>
          </a:prstGeom>
          <a:noFill/>
        </p:spPr>
        <p:txBody>
          <a:bodyPr wrap="square">
            <a:spAutoFit/>
          </a:bodyPr>
          <a:lstStyle/>
          <a:p>
            <a:pPr algn="r"/>
            <a:r>
              <a:rPr lang="en-US" sz="700" cap="all" dirty="0">
                <a:solidFill>
                  <a:schemeClr val="tx2"/>
                </a:solidFill>
                <a:latin typeface="+mj-lt"/>
              </a:rPr>
              <a:t>2016</a:t>
            </a:r>
            <a:endParaRPr lang="en-US" sz="700" dirty="0"/>
          </a:p>
        </p:txBody>
      </p:sp>
      <p:sp>
        <p:nvSpPr>
          <p:cNvPr id="24" name="TextBox 23">
            <a:extLst>
              <a:ext uri="{FF2B5EF4-FFF2-40B4-BE49-F238E27FC236}">
                <a16:creationId xmlns:a16="http://schemas.microsoft.com/office/drawing/2014/main" id="{4F2B134A-C046-5BAF-F19A-BA597932B864}"/>
              </a:ext>
            </a:extLst>
          </p:cNvPr>
          <p:cNvSpPr txBox="1"/>
          <p:nvPr/>
        </p:nvSpPr>
        <p:spPr>
          <a:xfrm>
            <a:off x="7028282" y="1442480"/>
            <a:ext cx="445162" cy="200055"/>
          </a:xfrm>
          <a:prstGeom prst="rect">
            <a:avLst/>
          </a:prstGeom>
          <a:noFill/>
        </p:spPr>
        <p:txBody>
          <a:bodyPr wrap="square">
            <a:spAutoFit/>
          </a:bodyPr>
          <a:lstStyle/>
          <a:p>
            <a:pPr algn="r"/>
            <a:r>
              <a:rPr lang="en-US" sz="700" cap="all" dirty="0">
                <a:solidFill>
                  <a:schemeClr val="tx2"/>
                </a:solidFill>
                <a:latin typeface="+mj-lt"/>
              </a:rPr>
              <a:t>2025</a:t>
            </a:r>
            <a:endParaRPr lang="en-US" sz="700" dirty="0"/>
          </a:p>
        </p:txBody>
      </p:sp>
      <p:sp>
        <p:nvSpPr>
          <p:cNvPr id="26" name="TextBox 25">
            <a:extLst>
              <a:ext uri="{FF2B5EF4-FFF2-40B4-BE49-F238E27FC236}">
                <a16:creationId xmlns:a16="http://schemas.microsoft.com/office/drawing/2014/main" id="{342AC3DF-B7C4-09F7-C0D6-316E48104D88}"/>
              </a:ext>
            </a:extLst>
          </p:cNvPr>
          <p:cNvSpPr txBox="1"/>
          <p:nvPr/>
        </p:nvSpPr>
        <p:spPr>
          <a:xfrm>
            <a:off x="3365206" y="2299973"/>
            <a:ext cx="445162" cy="200055"/>
          </a:xfrm>
          <a:prstGeom prst="rect">
            <a:avLst/>
          </a:prstGeom>
          <a:noFill/>
        </p:spPr>
        <p:txBody>
          <a:bodyPr wrap="square">
            <a:spAutoFit/>
          </a:bodyPr>
          <a:lstStyle/>
          <a:p>
            <a:pPr algn="r"/>
            <a:r>
              <a:rPr lang="en-US" sz="700" cap="all" dirty="0">
                <a:solidFill>
                  <a:schemeClr val="tx2"/>
                </a:solidFill>
                <a:latin typeface="+mj-lt"/>
              </a:rPr>
              <a:t>2024</a:t>
            </a:r>
            <a:endParaRPr lang="en-US" sz="700" dirty="0"/>
          </a:p>
        </p:txBody>
      </p:sp>
      <p:sp>
        <p:nvSpPr>
          <p:cNvPr id="30" name="TextBox 29">
            <a:extLst>
              <a:ext uri="{FF2B5EF4-FFF2-40B4-BE49-F238E27FC236}">
                <a16:creationId xmlns:a16="http://schemas.microsoft.com/office/drawing/2014/main" id="{09DC6122-D708-BA17-BF2F-876E183ADC29}"/>
              </a:ext>
            </a:extLst>
          </p:cNvPr>
          <p:cNvSpPr txBox="1"/>
          <p:nvPr/>
        </p:nvSpPr>
        <p:spPr>
          <a:xfrm>
            <a:off x="6948377" y="2299973"/>
            <a:ext cx="525067" cy="200055"/>
          </a:xfrm>
          <a:prstGeom prst="rect">
            <a:avLst/>
          </a:prstGeom>
          <a:noFill/>
        </p:spPr>
        <p:txBody>
          <a:bodyPr wrap="square">
            <a:spAutoFit/>
          </a:bodyPr>
          <a:lstStyle/>
          <a:p>
            <a:pPr algn="r"/>
            <a:r>
              <a:rPr lang="en-US" sz="700" cap="all" dirty="0">
                <a:solidFill>
                  <a:schemeClr val="tx2"/>
                </a:solidFill>
                <a:latin typeface="+mj-lt"/>
              </a:rPr>
              <a:t>2020</a:t>
            </a:r>
            <a:endParaRPr lang="en-US" sz="700" dirty="0"/>
          </a:p>
        </p:txBody>
      </p:sp>
      <p:sp>
        <p:nvSpPr>
          <p:cNvPr id="31" name="TextBox 30">
            <a:extLst>
              <a:ext uri="{FF2B5EF4-FFF2-40B4-BE49-F238E27FC236}">
                <a16:creationId xmlns:a16="http://schemas.microsoft.com/office/drawing/2014/main" id="{62BB0D12-F263-AB9D-2DCC-37F8D76F8BD5}"/>
              </a:ext>
            </a:extLst>
          </p:cNvPr>
          <p:cNvSpPr txBox="1"/>
          <p:nvPr/>
        </p:nvSpPr>
        <p:spPr>
          <a:xfrm>
            <a:off x="3365206" y="3157754"/>
            <a:ext cx="445162" cy="200055"/>
          </a:xfrm>
          <a:prstGeom prst="rect">
            <a:avLst/>
          </a:prstGeom>
          <a:noFill/>
        </p:spPr>
        <p:txBody>
          <a:bodyPr wrap="square">
            <a:spAutoFit/>
          </a:bodyPr>
          <a:lstStyle/>
          <a:p>
            <a:pPr algn="r"/>
            <a:r>
              <a:rPr lang="en-US" sz="700" cap="all" dirty="0">
                <a:solidFill>
                  <a:schemeClr val="tx2"/>
                </a:solidFill>
                <a:latin typeface="+mj-lt"/>
              </a:rPr>
              <a:t>2017</a:t>
            </a:r>
            <a:endParaRPr lang="en-US" sz="700" dirty="0"/>
          </a:p>
        </p:txBody>
      </p:sp>
      <p:sp>
        <p:nvSpPr>
          <p:cNvPr id="32" name="TextBox 31">
            <a:extLst>
              <a:ext uri="{FF2B5EF4-FFF2-40B4-BE49-F238E27FC236}">
                <a16:creationId xmlns:a16="http://schemas.microsoft.com/office/drawing/2014/main" id="{C53F8E32-A6DA-4000-65F5-1FF5F31057AB}"/>
              </a:ext>
            </a:extLst>
          </p:cNvPr>
          <p:cNvSpPr txBox="1"/>
          <p:nvPr/>
        </p:nvSpPr>
        <p:spPr>
          <a:xfrm>
            <a:off x="7028282" y="3157754"/>
            <a:ext cx="445162" cy="200055"/>
          </a:xfrm>
          <a:prstGeom prst="rect">
            <a:avLst/>
          </a:prstGeom>
          <a:noFill/>
        </p:spPr>
        <p:txBody>
          <a:bodyPr wrap="square">
            <a:spAutoFit/>
          </a:bodyPr>
          <a:lstStyle/>
          <a:p>
            <a:pPr algn="r"/>
            <a:r>
              <a:rPr lang="en-US" sz="700" cap="all" dirty="0">
                <a:solidFill>
                  <a:schemeClr val="tx2"/>
                </a:solidFill>
                <a:latin typeface="+mj-lt"/>
              </a:rPr>
              <a:t>2022</a:t>
            </a:r>
            <a:endParaRPr lang="en-US" sz="700" dirty="0"/>
          </a:p>
        </p:txBody>
      </p:sp>
      <p:sp>
        <p:nvSpPr>
          <p:cNvPr id="34" name="TextBox 33">
            <a:extLst>
              <a:ext uri="{FF2B5EF4-FFF2-40B4-BE49-F238E27FC236}">
                <a16:creationId xmlns:a16="http://schemas.microsoft.com/office/drawing/2014/main" id="{8A4C8F7B-5550-F89F-D416-5F3E0FD89A6A}"/>
              </a:ext>
            </a:extLst>
          </p:cNvPr>
          <p:cNvSpPr txBox="1"/>
          <p:nvPr/>
        </p:nvSpPr>
        <p:spPr>
          <a:xfrm>
            <a:off x="3365206" y="4007624"/>
            <a:ext cx="445162" cy="200055"/>
          </a:xfrm>
          <a:prstGeom prst="rect">
            <a:avLst/>
          </a:prstGeom>
          <a:noFill/>
        </p:spPr>
        <p:txBody>
          <a:bodyPr wrap="square">
            <a:spAutoFit/>
          </a:bodyPr>
          <a:lstStyle/>
          <a:p>
            <a:pPr algn="r"/>
            <a:r>
              <a:rPr lang="en-US" sz="700" cap="all" dirty="0">
                <a:solidFill>
                  <a:schemeClr val="tx2"/>
                </a:solidFill>
                <a:latin typeface="+mj-lt"/>
              </a:rPr>
              <a:t>2025</a:t>
            </a:r>
            <a:endParaRPr lang="en-US" sz="700" dirty="0"/>
          </a:p>
        </p:txBody>
      </p:sp>
      <p:sp>
        <p:nvSpPr>
          <p:cNvPr id="35" name="TextBox 34">
            <a:extLst>
              <a:ext uri="{FF2B5EF4-FFF2-40B4-BE49-F238E27FC236}">
                <a16:creationId xmlns:a16="http://schemas.microsoft.com/office/drawing/2014/main" id="{40BD3CB2-C768-4D5F-0036-3C76E1CDD5A4}"/>
              </a:ext>
            </a:extLst>
          </p:cNvPr>
          <p:cNvSpPr txBox="1"/>
          <p:nvPr/>
        </p:nvSpPr>
        <p:spPr>
          <a:xfrm>
            <a:off x="7028282" y="4007624"/>
            <a:ext cx="445162" cy="200055"/>
          </a:xfrm>
          <a:prstGeom prst="rect">
            <a:avLst/>
          </a:prstGeom>
          <a:noFill/>
        </p:spPr>
        <p:txBody>
          <a:bodyPr wrap="square">
            <a:spAutoFit/>
          </a:bodyPr>
          <a:lstStyle/>
          <a:p>
            <a:pPr algn="r"/>
            <a:r>
              <a:rPr lang="en-US" sz="700" cap="all" dirty="0">
                <a:solidFill>
                  <a:schemeClr val="tx2"/>
                </a:solidFill>
                <a:latin typeface="+mj-lt"/>
              </a:rPr>
              <a:t>2019</a:t>
            </a:r>
            <a:endParaRPr lang="en-US" sz="700" dirty="0"/>
          </a:p>
        </p:txBody>
      </p:sp>
      <p:sp>
        <p:nvSpPr>
          <p:cNvPr id="38" name="TextBox 37">
            <a:extLst>
              <a:ext uri="{FF2B5EF4-FFF2-40B4-BE49-F238E27FC236}">
                <a16:creationId xmlns:a16="http://schemas.microsoft.com/office/drawing/2014/main" id="{476C4499-6156-7BD4-017C-7EB0795E361D}"/>
              </a:ext>
            </a:extLst>
          </p:cNvPr>
          <p:cNvSpPr txBox="1"/>
          <p:nvPr/>
        </p:nvSpPr>
        <p:spPr>
          <a:xfrm>
            <a:off x="3365206" y="4869925"/>
            <a:ext cx="445162" cy="200055"/>
          </a:xfrm>
          <a:prstGeom prst="rect">
            <a:avLst/>
          </a:prstGeom>
          <a:noFill/>
        </p:spPr>
        <p:txBody>
          <a:bodyPr wrap="square">
            <a:spAutoFit/>
          </a:bodyPr>
          <a:lstStyle/>
          <a:p>
            <a:pPr algn="r"/>
            <a:r>
              <a:rPr lang="en-US" sz="700" cap="all" dirty="0">
                <a:solidFill>
                  <a:schemeClr val="tx2"/>
                </a:solidFill>
                <a:latin typeface="+mj-lt"/>
              </a:rPr>
              <a:t>2023</a:t>
            </a:r>
            <a:endParaRPr lang="en-US" sz="700" dirty="0"/>
          </a:p>
        </p:txBody>
      </p:sp>
      <p:sp>
        <p:nvSpPr>
          <p:cNvPr id="42" name="TextBox 41">
            <a:extLst>
              <a:ext uri="{FF2B5EF4-FFF2-40B4-BE49-F238E27FC236}">
                <a16:creationId xmlns:a16="http://schemas.microsoft.com/office/drawing/2014/main" id="{BD652F3A-CF1F-35D3-7069-02242025D844}"/>
              </a:ext>
            </a:extLst>
          </p:cNvPr>
          <p:cNvSpPr txBox="1"/>
          <p:nvPr/>
        </p:nvSpPr>
        <p:spPr>
          <a:xfrm>
            <a:off x="3365206" y="6135934"/>
            <a:ext cx="445162" cy="200055"/>
          </a:xfrm>
          <a:prstGeom prst="rect">
            <a:avLst/>
          </a:prstGeom>
          <a:noFill/>
        </p:spPr>
        <p:txBody>
          <a:bodyPr wrap="square">
            <a:spAutoFit/>
          </a:bodyPr>
          <a:lstStyle/>
          <a:p>
            <a:pPr algn="r"/>
            <a:r>
              <a:rPr lang="en-US" sz="700" cap="all">
                <a:solidFill>
                  <a:schemeClr val="tx2"/>
                </a:solidFill>
                <a:latin typeface="+mj-lt"/>
              </a:rPr>
              <a:t>2017</a:t>
            </a:r>
            <a:endParaRPr lang="en-US" sz="700" dirty="0"/>
          </a:p>
        </p:txBody>
      </p:sp>
      <p:sp>
        <p:nvSpPr>
          <p:cNvPr id="44" name="TextBox 43">
            <a:extLst>
              <a:ext uri="{FF2B5EF4-FFF2-40B4-BE49-F238E27FC236}">
                <a16:creationId xmlns:a16="http://schemas.microsoft.com/office/drawing/2014/main" id="{543209F4-1AF6-B6F4-936F-DF056A5C04DB}"/>
              </a:ext>
            </a:extLst>
          </p:cNvPr>
          <p:cNvSpPr txBox="1"/>
          <p:nvPr/>
        </p:nvSpPr>
        <p:spPr>
          <a:xfrm>
            <a:off x="7028282" y="6135934"/>
            <a:ext cx="445162" cy="200055"/>
          </a:xfrm>
          <a:prstGeom prst="rect">
            <a:avLst/>
          </a:prstGeom>
          <a:noFill/>
        </p:spPr>
        <p:txBody>
          <a:bodyPr wrap="square">
            <a:spAutoFit/>
          </a:bodyPr>
          <a:lstStyle/>
          <a:p>
            <a:pPr algn="r"/>
            <a:r>
              <a:rPr lang="en-US" sz="700" cap="all" dirty="0">
                <a:solidFill>
                  <a:schemeClr val="tx2"/>
                </a:solidFill>
                <a:latin typeface="+mj-lt"/>
              </a:rPr>
              <a:t>2024</a:t>
            </a:r>
            <a:endParaRPr lang="en-US" sz="700" dirty="0"/>
          </a:p>
        </p:txBody>
      </p:sp>
      <p:sp>
        <p:nvSpPr>
          <p:cNvPr id="46" name="TextBox 45">
            <a:extLst>
              <a:ext uri="{FF2B5EF4-FFF2-40B4-BE49-F238E27FC236}">
                <a16:creationId xmlns:a16="http://schemas.microsoft.com/office/drawing/2014/main" id="{24F6F091-31EC-DF94-39CF-2EAB2413C544}"/>
              </a:ext>
            </a:extLst>
          </p:cNvPr>
          <p:cNvSpPr txBox="1"/>
          <p:nvPr/>
        </p:nvSpPr>
        <p:spPr>
          <a:xfrm>
            <a:off x="3365206" y="7027834"/>
            <a:ext cx="445162" cy="200055"/>
          </a:xfrm>
          <a:prstGeom prst="rect">
            <a:avLst/>
          </a:prstGeom>
          <a:noFill/>
        </p:spPr>
        <p:txBody>
          <a:bodyPr wrap="square">
            <a:spAutoFit/>
          </a:bodyPr>
          <a:lstStyle/>
          <a:p>
            <a:pPr algn="r"/>
            <a:r>
              <a:rPr lang="en-US" sz="700" cap="all" dirty="0">
                <a:solidFill>
                  <a:schemeClr val="tx2"/>
                </a:solidFill>
                <a:latin typeface="+mj-lt"/>
              </a:rPr>
              <a:t>2023</a:t>
            </a:r>
            <a:endParaRPr lang="en-US" sz="700" dirty="0"/>
          </a:p>
        </p:txBody>
      </p:sp>
      <p:sp>
        <p:nvSpPr>
          <p:cNvPr id="47" name="TextBox 46">
            <a:extLst>
              <a:ext uri="{FF2B5EF4-FFF2-40B4-BE49-F238E27FC236}">
                <a16:creationId xmlns:a16="http://schemas.microsoft.com/office/drawing/2014/main" id="{C416714E-B4BA-A9A5-1C27-01294753CC1C}"/>
              </a:ext>
            </a:extLst>
          </p:cNvPr>
          <p:cNvSpPr txBox="1"/>
          <p:nvPr/>
        </p:nvSpPr>
        <p:spPr>
          <a:xfrm>
            <a:off x="6948377" y="7027834"/>
            <a:ext cx="525067" cy="200055"/>
          </a:xfrm>
          <a:prstGeom prst="rect">
            <a:avLst/>
          </a:prstGeom>
          <a:noFill/>
        </p:spPr>
        <p:txBody>
          <a:bodyPr wrap="square">
            <a:spAutoFit/>
          </a:bodyPr>
          <a:lstStyle/>
          <a:p>
            <a:pPr algn="r"/>
            <a:r>
              <a:rPr lang="en-US" sz="700" cap="all" dirty="0">
                <a:solidFill>
                  <a:schemeClr val="tx2"/>
                </a:solidFill>
                <a:latin typeface="+mj-lt"/>
              </a:rPr>
              <a:t>2026</a:t>
            </a:r>
            <a:endParaRPr lang="en-US" sz="700" dirty="0"/>
          </a:p>
        </p:txBody>
      </p:sp>
      <p:sp>
        <p:nvSpPr>
          <p:cNvPr id="49" name="TextBox 48">
            <a:extLst>
              <a:ext uri="{FF2B5EF4-FFF2-40B4-BE49-F238E27FC236}">
                <a16:creationId xmlns:a16="http://schemas.microsoft.com/office/drawing/2014/main" id="{6DD561CA-AD16-C342-9608-DE312D425BC6}"/>
              </a:ext>
            </a:extLst>
          </p:cNvPr>
          <p:cNvSpPr txBox="1"/>
          <p:nvPr/>
        </p:nvSpPr>
        <p:spPr>
          <a:xfrm>
            <a:off x="3365206" y="7927711"/>
            <a:ext cx="445162" cy="200055"/>
          </a:xfrm>
          <a:prstGeom prst="rect">
            <a:avLst/>
          </a:prstGeom>
          <a:noFill/>
        </p:spPr>
        <p:txBody>
          <a:bodyPr wrap="square">
            <a:spAutoFit/>
          </a:bodyPr>
          <a:lstStyle/>
          <a:p>
            <a:pPr algn="r"/>
            <a:r>
              <a:rPr lang="en-US" sz="700" cap="all" dirty="0">
                <a:solidFill>
                  <a:schemeClr val="tx2"/>
                </a:solidFill>
                <a:latin typeface="+mj-lt"/>
              </a:rPr>
              <a:t>2022</a:t>
            </a:r>
            <a:endParaRPr lang="en-US" sz="700" dirty="0"/>
          </a:p>
        </p:txBody>
      </p:sp>
      <p:sp>
        <p:nvSpPr>
          <p:cNvPr id="50" name="TextBox 49">
            <a:extLst>
              <a:ext uri="{FF2B5EF4-FFF2-40B4-BE49-F238E27FC236}">
                <a16:creationId xmlns:a16="http://schemas.microsoft.com/office/drawing/2014/main" id="{48036F09-170E-2336-8999-DE2FD114D764}"/>
              </a:ext>
            </a:extLst>
          </p:cNvPr>
          <p:cNvSpPr txBox="1"/>
          <p:nvPr/>
        </p:nvSpPr>
        <p:spPr>
          <a:xfrm>
            <a:off x="7021486" y="7924009"/>
            <a:ext cx="445162" cy="200055"/>
          </a:xfrm>
          <a:prstGeom prst="rect">
            <a:avLst/>
          </a:prstGeom>
          <a:noFill/>
        </p:spPr>
        <p:txBody>
          <a:bodyPr wrap="square">
            <a:spAutoFit/>
          </a:bodyPr>
          <a:lstStyle/>
          <a:p>
            <a:pPr algn="r"/>
            <a:r>
              <a:rPr lang="en-US" sz="700" cap="all" dirty="0">
                <a:solidFill>
                  <a:schemeClr val="tx2"/>
                </a:solidFill>
                <a:latin typeface="+mj-lt"/>
              </a:rPr>
              <a:t>2018</a:t>
            </a:r>
            <a:endParaRPr lang="en-US" sz="700" dirty="0"/>
          </a:p>
        </p:txBody>
      </p:sp>
      <p:sp>
        <p:nvSpPr>
          <p:cNvPr id="52" name="TextBox 51">
            <a:extLst>
              <a:ext uri="{FF2B5EF4-FFF2-40B4-BE49-F238E27FC236}">
                <a16:creationId xmlns:a16="http://schemas.microsoft.com/office/drawing/2014/main" id="{E95AFED6-C418-D3D5-D683-468878923CD1}"/>
              </a:ext>
            </a:extLst>
          </p:cNvPr>
          <p:cNvSpPr txBox="1"/>
          <p:nvPr/>
        </p:nvSpPr>
        <p:spPr>
          <a:xfrm>
            <a:off x="3368874" y="8813806"/>
            <a:ext cx="445162" cy="200055"/>
          </a:xfrm>
          <a:prstGeom prst="rect">
            <a:avLst/>
          </a:prstGeom>
          <a:noFill/>
        </p:spPr>
        <p:txBody>
          <a:bodyPr wrap="square">
            <a:spAutoFit/>
          </a:bodyPr>
          <a:lstStyle/>
          <a:p>
            <a:pPr algn="r"/>
            <a:r>
              <a:rPr lang="en-US" sz="700" cap="all" dirty="0">
                <a:solidFill>
                  <a:schemeClr val="tx2"/>
                </a:solidFill>
                <a:latin typeface="+mj-lt"/>
              </a:rPr>
              <a:t>2023</a:t>
            </a:r>
            <a:endParaRPr lang="en-US" sz="700" dirty="0"/>
          </a:p>
        </p:txBody>
      </p:sp>
    </p:spTree>
    <p:extLst>
      <p:ext uri="{BB962C8B-B14F-4D97-AF65-F5344CB8AC3E}">
        <p14:creationId xmlns:p14="http://schemas.microsoft.com/office/powerpoint/2010/main" val="24434342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DH_FLYSHEET_STYLE" val="1"/>
</p:tagLst>
</file>

<file path=ppt/theme/theme1.xml><?xml version="1.0" encoding="utf-8"?>
<a:theme xmlns:a="http://schemas.openxmlformats.org/drawingml/2006/main" name="Office Theme">
  <a:themeElements>
    <a:clrScheme name="NMS Annual Meeting">
      <a:dk1>
        <a:srgbClr val="2E4057"/>
      </a:dk1>
      <a:lt1>
        <a:srgbClr val="FFFFFF"/>
      </a:lt1>
      <a:dk2>
        <a:srgbClr val="455D7B"/>
      </a:dk2>
      <a:lt2>
        <a:srgbClr val="F7F7F7"/>
      </a:lt2>
      <a:accent1>
        <a:srgbClr val="DA5C09"/>
      </a:accent1>
      <a:accent2>
        <a:srgbClr val="C3C9CF"/>
      </a:accent2>
      <a:accent3>
        <a:srgbClr val="767676"/>
      </a:accent3>
      <a:accent4>
        <a:srgbClr val="455D7B"/>
      </a:accent4>
      <a:accent5>
        <a:srgbClr val="2E4057"/>
      </a:accent5>
      <a:accent6>
        <a:srgbClr val="DA5C09"/>
      </a:accent6>
      <a:hlink>
        <a:srgbClr val="DA5C09"/>
      </a:hlink>
      <a:folHlink>
        <a:srgbClr val="DA5C09"/>
      </a:folHlink>
    </a:clrScheme>
    <a:fontScheme name="NMS">
      <a:majorFont>
        <a:latin typeface="Inknut Antiqua Black"/>
        <a:ea typeface=""/>
        <a:cs typeface=""/>
      </a:majorFont>
      <a:minorFont>
        <a:latin typeface="Fira San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ormAutofit/>
      </a:bodyPr>
      <a:lstStyle>
        <a:defPPr algn="l">
          <a:defRPr sz="1300" dirty="0" smtClean="0">
            <a:solidFill>
              <a:srgbClr val="455C7A"/>
            </a:solidFill>
            <a:latin typeface="Fira Sans" panose="020B05030500000200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3404</TotalTime>
  <Words>1036</Words>
  <Application>Microsoft Office PowerPoint</Application>
  <PresentationFormat>Custom</PresentationFormat>
  <Paragraphs>153</Paragraphs>
  <Slides>2</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vt:i4>
      </vt:variant>
    </vt:vector>
  </HeadingPairs>
  <TitlesOfParts>
    <vt:vector size="9" baseType="lpstr">
      <vt:lpstr>Arial</vt:lpstr>
      <vt:lpstr>Calibri</vt:lpstr>
      <vt:lpstr>Fira Code</vt:lpstr>
      <vt:lpstr>Fira Sans</vt:lpstr>
      <vt:lpstr>Inknut Antiqua Black</vt:lpstr>
      <vt:lpstr>Montserrat</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William Gonzalez</cp:lastModifiedBy>
  <cp:revision>162</cp:revision>
  <cp:lastPrinted>2020-11-24T19:02:06Z</cp:lastPrinted>
  <dcterms:created xsi:type="dcterms:W3CDTF">2020-11-24T15:47:57Z</dcterms:created>
  <dcterms:modified xsi:type="dcterms:W3CDTF">2026-07-23T18:27:32Z</dcterms:modified>
</cp:coreProperties>
</file>